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56" r:id="rId5"/>
    <p:sldId id="279" r:id="rId6"/>
    <p:sldId id="264" r:id="rId7"/>
    <p:sldId id="270" r:id="rId8"/>
    <p:sldId id="271" r:id="rId9"/>
    <p:sldId id="258" r:id="rId10"/>
    <p:sldId id="266" r:id="rId11"/>
    <p:sldId id="265" r:id="rId12"/>
    <p:sldId id="267" r:id="rId13"/>
    <p:sldId id="269" r:id="rId14"/>
    <p:sldId id="261" r:id="rId15"/>
    <p:sldId id="275" r:id="rId16"/>
    <p:sldId id="274" r:id="rId17"/>
    <p:sldId id="273" r:id="rId18"/>
    <p:sldId id="276" r:id="rId19"/>
    <p:sldId id="281" r:id="rId20"/>
    <p:sldId id="278" r:id="rId21"/>
    <p:sldId id="280" r:id="rId2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C85C6"/>
    <a:srgbClr val="FFFFFF"/>
    <a:srgbClr val="CBA33C"/>
    <a:srgbClr val="523D11"/>
    <a:srgbClr val="E7897F"/>
    <a:srgbClr val="DC54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107623-58FC-4651-9F8A-B17B90449568}" v="188" dt="2024-03-21T14:10:41.5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659" autoAdjust="0"/>
  </p:normalViewPr>
  <p:slideViewPr>
    <p:cSldViewPr snapToGrid="0">
      <p:cViewPr varScale="1">
        <p:scale>
          <a:sx n="111" d="100"/>
          <a:sy n="111" d="100"/>
        </p:scale>
        <p:origin x="54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åkon Sivertsen" userId="e79517d0-ac2e-447b-a362-b6edd28e89d1" providerId="ADAL" clId="{A8107623-58FC-4651-9F8A-B17B90449568}"/>
    <pc:docChg chg="undo custSel addSld delSld modSld sldOrd">
      <pc:chgData name="Håkon Sivertsen" userId="e79517d0-ac2e-447b-a362-b6edd28e89d1" providerId="ADAL" clId="{A8107623-58FC-4651-9F8A-B17B90449568}" dt="2024-03-21T14:18:44.851" v="347" actId="14100"/>
      <pc:docMkLst>
        <pc:docMk/>
      </pc:docMkLst>
      <pc:sldChg chg="del">
        <pc:chgData name="Håkon Sivertsen" userId="e79517d0-ac2e-447b-a362-b6edd28e89d1" providerId="ADAL" clId="{A8107623-58FC-4651-9F8A-B17B90449568}" dt="2024-03-19T13:45:47.522" v="0" actId="47"/>
        <pc:sldMkLst>
          <pc:docMk/>
          <pc:sldMk cId="1078103681" sldId="257"/>
        </pc:sldMkLst>
      </pc:sldChg>
      <pc:sldChg chg="addSp modSp mod modAnim">
        <pc:chgData name="Håkon Sivertsen" userId="e79517d0-ac2e-447b-a362-b6edd28e89d1" providerId="ADAL" clId="{A8107623-58FC-4651-9F8A-B17B90449568}" dt="2024-03-21T14:08:40.781" v="296" actId="1076"/>
        <pc:sldMkLst>
          <pc:docMk/>
          <pc:sldMk cId="2516873141" sldId="258"/>
        </pc:sldMkLst>
        <pc:spChg chg="mod">
          <ac:chgData name="Håkon Sivertsen" userId="e79517d0-ac2e-447b-a362-b6edd28e89d1" providerId="ADAL" clId="{A8107623-58FC-4651-9F8A-B17B90449568}" dt="2024-03-19T13:53:01.344" v="161" actId="20577"/>
          <ac:spMkLst>
            <pc:docMk/>
            <pc:sldMk cId="2516873141" sldId="258"/>
            <ac:spMk id="2" creationId="{99D0D4ED-7682-F817-BDE2-E5BC137B99F6}"/>
          </ac:spMkLst>
        </pc:spChg>
        <pc:spChg chg="add mod">
          <ac:chgData name="Håkon Sivertsen" userId="e79517d0-ac2e-447b-a362-b6edd28e89d1" providerId="ADAL" clId="{A8107623-58FC-4651-9F8A-B17B90449568}" dt="2024-03-21T14:08:40.781" v="296" actId="1076"/>
          <ac:spMkLst>
            <pc:docMk/>
            <pc:sldMk cId="2516873141" sldId="258"/>
            <ac:spMk id="3" creationId="{FD7E179C-AF43-187A-794E-4065EBE8C4DF}"/>
          </ac:spMkLst>
        </pc:spChg>
        <pc:spChg chg="mod">
          <ac:chgData name="Håkon Sivertsen" userId="e79517d0-ac2e-447b-a362-b6edd28e89d1" providerId="ADAL" clId="{A8107623-58FC-4651-9F8A-B17B90449568}" dt="2024-03-19T13:52:53.018" v="159" actId="1076"/>
          <ac:spMkLst>
            <pc:docMk/>
            <pc:sldMk cId="2516873141" sldId="258"/>
            <ac:spMk id="4" creationId="{209FAF55-C402-EF50-A8F7-E74F89468AF2}"/>
          </ac:spMkLst>
        </pc:spChg>
        <pc:picChg chg="mod">
          <ac:chgData name="Håkon Sivertsen" userId="e79517d0-ac2e-447b-a362-b6edd28e89d1" providerId="ADAL" clId="{A8107623-58FC-4651-9F8A-B17B90449568}" dt="2024-03-19T13:52:41.334" v="155" actId="1076"/>
          <ac:picMkLst>
            <pc:docMk/>
            <pc:sldMk cId="2516873141" sldId="258"/>
            <ac:picMk id="10" creationId="{5AB4B42E-1630-3EA1-92D3-2CF04AC94C37}"/>
          </ac:picMkLst>
        </pc:picChg>
        <pc:picChg chg="mod">
          <ac:chgData name="Håkon Sivertsen" userId="e79517d0-ac2e-447b-a362-b6edd28e89d1" providerId="ADAL" clId="{A8107623-58FC-4651-9F8A-B17B90449568}" dt="2024-03-21T14:08:28.817" v="295" actId="1076"/>
          <ac:picMkLst>
            <pc:docMk/>
            <pc:sldMk cId="2516873141" sldId="258"/>
            <ac:picMk id="11" creationId="{A36AEE38-1F30-38EF-CAB9-9596CC71CBFF}"/>
          </ac:picMkLst>
        </pc:picChg>
      </pc:sldChg>
      <pc:sldChg chg="modSp mod">
        <pc:chgData name="Håkon Sivertsen" userId="e79517d0-ac2e-447b-a362-b6edd28e89d1" providerId="ADAL" clId="{A8107623-58FC-4651-9F8A-B17B90449568}" dt="2024-03-21T14:09:37.150" v="304" actId="113"/>
        <pc:sldMkLst>
          <pc:docMk/>
          <pc:sldMk cId="79139125" sldId="265"/>
        </pc:sldMkLst>
        <pc:spChg chg="mod">
          <ac:chgData name="Håkon Sivertsen" userId="e79517d0-ac2e-447b-a362-b6edd28e89d1" providerId="ADAL" clId="{A8107623-58FC-4651-9F8A-B17B90449568}" dt="2024-03-19T13:57:23.037" v="163" actId="113"/>
          <ac:spMkLst>
            <pc:docMk/>
            <pc:sldMk cId="79139125" sldId="265"/>
            <ac:spMk id="2" creationId="{E5D66B93-BCC6-24EB-BA2C-8FDD51C7DB95}"/>
          </ac:spMkLst>
        </pc:spChg>
        <pc:spChg chg="mod">
          <ac:chgData name="Håkon Sivertsen" userId="e79517d0-ac2e-447b-a362-b6edd28e89d1" providerId="ADAL" clId="{A8107623-58FC-4651-9F8A-B17B90449568}" dt="2024-03-21T14:09:37.150" v="304" actId="113"/>
          <ac:spMkLst>
            <pc:docMk/>
            <pc:sldMk cId="79139125" sldId="265"/>
            <ac:spMk id="3" creationId="{1650AECB-D7FD-FB74-216E-B946C5377259}"/>
          </ac:spMkLst>
        </pc:spChg>
      </pc:sldChg>
      <pc:sldChg chg="modSp mod">
        <pc:chgData name="Håkon Sivertsen" userId="e79517d0-ac2e-447b-a362-b6edd28e89d1" providerId="ADAL" clId="{A8107623-58FC-4651-9F8A-B17B90449568}" dt="2024-03-21T14:10:41.548" v="306" actId="1076"/>
        <pc:sldMkLst>
          <pc:docMk/>
          <pc:sldMk cId="1134197592" sldId="269"/>
        </pc:sldMkLst>
        <pc:spChg chg="mod">
          <ac:chgData name="Håkon Sivertsen" userId="e79517d0-ac2e-447b-a362-b6edd28e89d1" providerId="ADAL" clId="{A8107623-58FC-4651-9F8A-B17B90449568}" dt="2024-03-19T14:14:52.017" v="244" actId="113"/>
          <ac:spMkLst>
            <pc:docMk/>
            <pc:sldMk cId="1134197592" sldId="269"/>
            <ac:spMk id="2" creationId="{474378CA-69E5-95E9-DE83-E59B2CEA7D15}"/>
          </ac:spMkLst>
        </pc:spChg>
        <pc:spChg chg="mod">
          <ac:chgData name="Håkon Sivertsen" userId="e79517d0-ac2e-447b-a362-b6edd28e89d1" providerId="ADAL" clId="{A8107623-58FC-4651-9F8A-B17B90449568}" dt="2024-03-19T14:15:48.236" v="256" actId="113"/>
          <ac:spMkLst>
            <pc:docMk/>
            <pc:sldMk cId="1134197592" sldId="269"/>
            <ac:spMk id="4" creationId="{C2D16AD6-42A1-2824-0455-2BC2E078517B}"/>
          </ac:spMkLst>
        </pc:spChg>
        <pc:picChg chg="mod">
          <ac:chgData name="Håkon Sivertsen" userId="e79517d0-ac2e-447b-a362-b6edd28e89d1" providerId="ADAL" clId="{A8107623-58FC-4651-9F8A-B17B90449568}" dt="2024-03-21T14:10:41.548" v="306" actId="1076"/>
          <ac:picMkLst>
            <pc:docMk/>
            <pc:sldMk cId="1134197592" sldId="269"/>
            <ac:picMk id="4098" creationId="{C6946D7F-FE66-1CCA-AA64-21BE5ED8E736}"/>
          </ac:picMkLst>
        </pc:picChg>
      </pc:sldChg>
      <pc:sldChg chg="modSp mod">
        <pc:chgData name="Håkon Sivertsen" userId="e79517d0-ac2e-447b-a362-b6edd28e89d1" providerId="ADAL" clId="{A8107623-58FC-4651-9F8A-B17B90449568}" dt="2024-03-19T13:46:57.352" v="32" actId="20577"/>
        <pc:sldMkLst>
          <pc:docMk/>
          <pc:sldMk cId="3072386989" sldId="271"/>
        </pc:sldMkLst>
        <pc:spChg chg="mod">
          <ac:chgData name="Håkon Sivertsen" userId="e79517d0-ac2e-447b-a362-b6edd28e89d1" providerId="ADAL" clId="{A8107623-58FC-4651-9F8A-B17B90449568}" dt="2024-03-19T13:46:57.352" v="32" actId="20577"/>
          <ac:spMkLst>
            <pc:docMk/>
            <pc:sldMk cId="3072386989" sldId="271"/>
            <ac:spMk id="3" creationId="{61C7D85B-CF49-A1A8-2760-192BD3F2BA79}"/>
          </ac:spMkLst>
        </pc:spChg>
      </pc:sldChg>
      <pc:sldChg chg="modSp mod">
        <pc:chgData name="Håkon Sivertsen" userId="e79517d0-ac2e-447b-a362-b6edd28e89d1" providerId="ADAL" clId="{A8107623-58FC-4651-9F8A-B17B90449568}" dt="2024-03-21T14:15:20.116" v="308" actId="20577"/>
        <pc:sldMkLst>
          <pc:docMk/>
          <pc:sldMk cId="4058341578" sldId="273"/>
        </pc:sldMkLst>
        <pc:spChg chg="mod">
          <ac:chgData name="Håkon Sivertsen" userId="e79517d0-ac2e-447b-a362-b6edd28e89d1" providerId="ADAL" clId="{A8107623-58FC-4651-9F8A-B17B90449568}" dt="2024-03-21T14:15:20.116" v="308" actId="20577"/>
          <ac:spMkLst>
            <pc:docMk/>
            <pc:sldMk cId="4058341578" sldId="273"/>
            <ac:spMk id="7" creationId="{99BB8D4C-DE8E-A95A-0C9D-9612838058A3}"/>
          </ac:spMkLst>
        </pc:spChg>
      </pc:sldChg>
      <pc:sldChg chg="modSp mod">
        <pc:chgData name="Håkon Sivertsen" userId="e79517d0-ac2e-447b-a362-b6edd28e89d1" providerId="ADAL" clId="{A8107623-58FC-4651-9F8A-B17B90449568}" dt="2024-03-21T14:14:23.939" v="307" actId="1076"/>
        <pc:sldMkLst>
          <pc:docMk/>
          <pc:sldMk cId="3912589865" sldId="275"/>
        </pc:sldMkLst>
        <pc:spChg chg="mod">
          <ac:chgData name="Håkon Sivertsen" userId="e79517d0-ac2e-447b-a362-b6edd28e89d1" providerId="ADAL" clId="{A8107623-58FC-4651-9F8A-B17B90449568}" dt="2024-03-21T14:14:23.939" v="307" actId="1076"/>
          <ac:spMkLst>
            <pc:docMk/>
            <pc:sldMk cId="3912589865" sldId="275"/>
            <ac:spMk id="3" creationId="{5BBB8BDE-9ADF-C2A6-D864-79D987403787}"/>
          </ac:spMkLst>
        </pc:spChg>
      </pc:sldChg>
      <pc:sldChg chg="mod modShow">
        <pc:chgData name="Håkon Sivertsen" userId="e79517d0-ac2e-447b-a362-b6edd28e89d1" providerId="ADAL" clId="{A8107623-58FC-4651-9F8A-B17B90449568}" dt="2024-03-19T13:45:57.753" v="1" actId="729"/>
        <pc:sldMkLst>
          <pc:docMk/>
          <pc:sldMk cId="527656201" sldId="279"/>
        </pc:sldMkLst>
      </pc:sldChg>
      <pc:sldChg chg="addSp delSp modSp new mod ord setBg">
        <pc:chgData name="Håkon Sivertsen" userId="e79517d0-ac2e-447b-a362-b6edd28e89d1" providerId="ADAL" clId="{A8107623-58FC-4651-9F8A-B17B90449568}" dt="2024-03-21T14:18:44.851" v="347" actId="14100"/>
        <pc:sldMkLst>
          <pc:docMk/>
          <pc:sldMk cId="1853951197" sldId="281"/>
        </pc:sldMkLst>
        <pc:spChg chg="mod">
          <ac:chgData name="Håkon Sivertsen" userId="e79517d0-ac2e-447b-a362-b6edd28e89d1" providerId="ADAL" clId="{A8107623-58FC-4651-9F8A-B17B90449568}" dt="2024-03-21T14:18:24.118" v="344" actId="1076"/>
          <ac:spMkLst>
            <pc:docMk/>
            <pc:sldMk cId="1853951197" sldId="281"/>
            <ac:spMk id="2" creationId="{ABD75DCD-5CBC-46CA-8B12-014F4DCB4E7B}"/>
          </ac:spMkLst>
        </pc:spChg>
        <pc:spChg chg="add mod">
          <ac:chgData name="Håkon Sivertsen" userId="e79517d0-ac2e-447b-a362-b6edd28e89d1" providerId="ADAL" clId="{A8107623-58FC-4651-9F8A-B17B90449568}" dt="2024-03-19T14:27:50.357" v="292" actId="1076"/>
          <ac:spMkLst>
            <pc:docMk/>
            <pc:sldMk cId="1853951197" sldId="281"/>
            <ac:spMk id="4" creationId="{AE0C4571-018F-DA59-AC78-FF194E2172CC}"/>
          </ac:spMkLst>
        </pc:spChg>
        <pc:spChg chg="add mod">
          <ac:chgData name="Håkon Sivertsen" userId="e79517d0-ac2e-447b-a362-b6edd28e89d1" providerId="ADAL" clId="{A8107623-58FC-4651-9F8A-B17B90449568}" dt="2024-03-21T14:18:44.851" v="347" actId="14100"/>
          <ac:spMkLst>
            <pc:docMk/>
            <pc:sldMk cId="1853951197" sldId="281"/>
            <ac:spMk id="5" creationId="{6FF6FD71-6354-268E-63BB-C2E026BA9350}"/>
          </ac:spMkLst>
        </pc:spChg>
        <pc:picChg chg="add mod modCrop">
          <ac:chgData name="Håkon Sivertsen" userId="e79517d0-ac2e-447b-a362-b6edd28e89d1" providerId="ADAL" clId="{A8107623-58FC-4651-9F8A-B17B90449568}" dt="2024-03-19T14:25:04.892" v="270" actId="1076"/>
          <ac:picMkLst>
            <pc:docMk/>
            <pc:sldMk cId="1853951197" sldId="281"/>
            <ac:picMk id="7" creationId="{01BE2782-F91E-9511-8A66-CD62ED7A48E6}"/>
          </ac:picMkLst>
        </pc:picChg>
        <pc:picChg chg="add del mod">
          <ac:chgData name="Håkon Sivertsen" userId="e79517d0-ac2e-447b-a362-b6edd28e89d1" providerId="ADAL" clId="{A8107623-58FC-4651-9F8A-B17B90449568}" dt="2024-03-19T14:27:01.305" v="279" actId="478"/>
          <ac:picMkLst>
            <pc:docMk/>
            <pc:sldMk cId="1853951197" sldId="281"/>
            <ac:picMk id="9" creationId="{78DDAAE0-9887-F64E-7BD4-CDB56FDF2503}"/>
          </ac:picMkLst>
        </pc:picChg>
        <pc:picChg chg="add mod">
          <ac:chgData name="Håkon Sivertsen" userId="e79517d0-ac2e-447b-a362-b6edd28e89d1" providerId="ADAL" clId="{A8107623-58FC-4651-9F8A-B17B90449568}" dt="2024-03-19T14:27:05.427" v="280" actId="1076"/>
          <ac:picMkLst>
            <pc:docMk/>
            <pc:sldMk cId="1853951197" sldId="281"/>
            <ac:picMk id="11" creationId="{BD0D21B6-E06F-6426-CFF7-D6B9D94AC64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4D23A5-365E-476F-B111-98D22A175F91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0A95B-F7CB-4108-A9B9-036E83EDC08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1103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0A95B-F7CB-4108-A9B9-036E83EDC087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1187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Tjenesteleverandør</a:t>
            </a:r>
          </a:p>
          <a:p>
            <a:r>
              <a:rPr lang="nb-NO" err="1"/>
              <a:t>Vs</a:t>
            </a:r>
            <a:r>
              <a:rPr lang="nb-NO"/>
              <a:t> Kommunen som samskapende utviklingsaktør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0A95B-F7CB-4108-A9B9-036E83EDC087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4045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b-NO" sz="1600" b="0" i="0">
                <a:solidFill>
                  <a:srgbClr val="111111"/>
                </a:solidFill>
                <a:effectLst/>
                <a:latin typeface="-apple-system"/>
              </a:rPr>
              <a:t>Hvis man sitter i en livbåt ute på havet, kan man bruke </a:t>
            </a:r>
            <a:r>
              <a:rPr lang="nb-NO" sz="1600" b="0" i="0" err="1">
                <a:solidFill>
                  <a:srgbClr val="111111"/>
                </a:solidFill>
                <a:effectLst/>
                <a:latin typeface="-apple-system"/>
              </a:rPr>
              <a:t>episteme</a:t>
            </a:r>
            <a:r>
              <a:rPr lang="nb-NO" sz="1600" b="0" i="0">
                <a:solidFill>
                  <a:srgbClr val="111111"/>
                </a:solidFill>
                <a:effectLst/>
                <a:latin typeface="-apple-system"/>
              </a:rPr>
              <a:t> til å forstå </a:t>
            </a:r>
            <a:r>
              <a:rPr lang="nb-NO" sz="1600" b="1" i="0">
                <a:solidFill>
                  <a:srgbClr val="111111"/>
                </a:solidFill>
                <a:effectLst/>
                <a:latin typeface="-apple-system"/>
              </a:rPr>
              <a:t>havstrømmer</a:t>
            </a:r>
            <a:r>
              <a:rPr lang="nb-NO" sz="1600" b="0" i="0">
                <a:solidFill>
                  <a:srgbClr val="111111"/>
                </a:solidFill>
                <a:effectLst/>
                <a:latin typeface="-apple-system"/>
              </a:rPr>
              <a:t>, </a:t>
            </a:r>
            <a:r>
              <a:rPr lang="nb-NO" sz="1600" b="1" i="0">
                <a:solidFill>
                  <a:srgbClr val="111111"/>
                </a:solidFill>
                <a:effectLst/>
                <a:latin typeface="-apple-system"/>
              </a:rPr>
              <a:t>værforhold</a:t>
            </a:r>
            <a:r>
              <a:rPr lang="nb-NO" sz="1600" b="0" i="0">
                <a:solidFill>
                  <a:srgbClr val="111111"/>
                </a:solidFill>
                <a:effectLst/>
                <a:latin typeface="-apple-system"/>
              </a:rPr>
              <a:t>, </a:t>
            </a:r>
            <a:r>
              <a:rPr lang="nb-NO" sz="1600" b="1" i="0">
                <a:solidFill>
                  <a:srgbClr val="111111"/>
                </a:solidFill>
                <a:effectLst/>
                <a:latin typeface="-apple-system"/>
              </a:rPr>
              <a:t>navigasjon</a:t>
            </a:r>
            <a:r>
              <a:rPr lang="nb-NO" sz="1600" b="0" i="0">
                <a:solidFill>
                  <a:srgbClr val="111111"/>
                </a:solidFill>
                <a:effectLst/>
                <a:latin typeface="-apple-system"/>
              </a:rPr>
              <a:t>, </a:t>
            </a:r>
            <a:r>
              <a:rPr lang="nb-NO" sz="1600" b="1" i="0">
                <a:solidFill>
                  <a:srgbClr val="111111"/>
                </a:solidFill>
                <a:effectLst/>
                <a:latin typeface="-apple-system"/>
              </a:rPr>
              <a:t>førstehjelp</a:t>
            </a:r>
            <a:r>
              <a:rPr lang="nb-NO" sz="1600" b="0" i="0">
                <a:solidFill>
                  <a:srgbClr val="111111"/>
                </a:solidFill>
                <a:effectLst/>
                <a:latin typeface="-apple-system"/>
              </a:rPr>
              <a:t> og andre ting som kan være nyttige for å overleve og finne hjelp.</a:t>
            </a:r>
          </a:p>
          <a:p>
            <a:pPr algn="l"/>
            <a:r>
              <a:rPr lang="nb-NO" sz="1600" b="1" i="0" err="1">
                <a:solidFill>
                  <a:srgbClr val="111111"/>
                </a:solidFill>
                <a:effectLst/>
                <a:latin typeface="-apple-system"/>
              </a:rPr>
              <a:t>Techne</a:t>
            </a:r>
            <a:r>
              <a:rPr lang="nb-NO" sz="1600" b="1" i="0">
                <a:solidFill>
                  <a:srgbClr val="111111"/>
                </a:solidFill>
                <a:effectLst/>
                <a:latin typeface="-apple-system"/>
              </a:rPr>
              <a:t> håndverk</a:t>
            </a:r>
            <a:r>
              <a:rPr lang="nb-NO" sz="1600" b="0" i="0">
                <a:solidFill>
                  <a:srgbClr val="111111"/>
                </a:solidFill>
                <a:effectLst/>
                <a:latin typeface="-apple-system"/>
              </a:rPr>
              <a:t>, </a:t>
            </a:r>
            <a:r>
              <a:rPr lang="nb-NO" sz="1600" b="1" i="0">
                <a:solidFill>
                  <a:srgbClr val="111111"/>
                </a:solidFill>
                <a:effectLst/>
                <a:latin typeface="-apple-system"/>
              </a:rPr>
              <a:t>reparasjoner</a:t>
            </a:r>
            <a:r>
              <a:rPr lang="nb-NO" sz="1600" b="0" i="0">
                <a:solidFill>
                  <a:srgbClr val="111111"/>
                </a:solidFill>
                <a:effectLst/>
                <a:latin typeface="-apple-system"/>
              </a:rPr>
              <a:t>, </a:t>
            </a:r>
            <a:r>
              <a:rPr lang="nb-NO" sz="1600" b="1" i="0">
                <a:solidFill>
                  <a:srgbClr val="111111"/>
                </a:solidFill>
                <a:effectLst/>
                <a:latin typeface="-apple-system"/>
              </a:rPr>
              <a:t>fiske</a:t>
            </a:r>
            <a:r>
              <a:rPr lang="nb-NO" sz="1600" b="0" i="0">
                <a:solidFill>
                  <a:srgbClr val="111111"/>
                </a:solidFill>
                <a:effectLst/>
                <a:latin typeface="-apple-system"/>
              </a:rPr>
              <a:t>, </a:t>
            </a:r>
            <a:r>
              <a:rPr lang="nb-NO" sz="1600" b="1" i="0">
                <a:solidFill>
                  <a:srgbClr val="111111"/>
                </a:solidFill>
                <a:effectLst/>
                <a:latin typeface="-apple-system"/>
              </a:rPr>
              <a:t>matlaging</a:t>
            </a:r>
            <a:r>
              <a:rPr lang="nb-NO" sz="1600" b="0" i="0">
                <a:solidFill>
                  <a:srgbClr val="111111"/>
                </a:solidFill>
                <a:effectLst/>
                <a:latin typeface="-apple-system"/>
              </a:rPr>
              <a:t> og andre ting som kan være nødvendige for å opprettholde livet og båten.</a:t>
            </a:r>
          </a:p>
          <a:p>
            <a:pPr algn="l"/>
            <a:r>
              <a:rPr lang="nb-NO" sz="1600" b="0" i="0" err="1">
                <a:solidFill>
                  <a:srgbClr val="111111"/>
                </a:solidFill>
                <a:effectLst/>
                <a:latin typeface="-apple-system"/>
              </a:rPr>
              <a:t>fronesis</a:t>
            </a:r>
            <a:r>
              <a:rPr lang="nb-NO" sz="1600" b="0" i="0">
                <a:solidFill>
                  <a:srgbClr val="111111"/>
                </a:solidFill>
                <a:effectLst/>
                <a:latin typeface="-apple-system"/>
              </a:rPr>
              <a:t> til å vurdere </a:t>
            </a:r>
            <a:r>
              <a:rPr lang="nb-NO" sz="1600" b="1" i="0">
                <a:solidFill>
                  <a:srgbClr val="111111"/>
                </a:solidFill>
                <a:effectLst/>
                <a:latin typeface="-apple-system"/>
              </a:rPr>
              <a:t>etiske dilemmaer</a:t>
            </a:r>
            <a:r>
              <a:rPr lang="nb-NO" sz="1600" b="0" i="0">
                <a:solidFill>
                  <a:srgbClr val="111111"/>
                </a:solidFill>
                <a:effectLst/>
                <a:latin typeface="-apple-system"/>
              </a:rPr>
              <a:t>, </a:t>
            </a:r>
            <a:r>
              <a:rPr lang="nb-NO" sz="1600" b="1" i="0">
                <a:solidFill>
                  <a:srgbClr val="111111"/>
                </a:solidFill>
                <a:effectLst/>
                <a:latin typeface="-apple-system"/>
              </a:rPr>
              <a:t>psykisk helse</a:t>
            </a:r>
            <a:r>
              <a:rPr lang="nb-NO" sz="1600" b="0" i="0">
                <a:solidFill>
                  <a:srgbClr val="111111"/>
                </a:solidFill>
                <a:effectLst/>
                <a:latin typeface="-apple-system"/>
              </a:rPr>
              <a:t>, </a:t>
            </a:r>
            <a:r>
              <a:rPr lang="nb-NO" sz="1600" b="1" i="0">
                <a:solidFill>
                  <a:srgbClr val="111111"/>
                </a:solidFill>
                <a:effectLst/>
                <a:latin typeface="-apple-system"/>
              </a:rPr>
              <a:t>sosialt samspill</a:t>
            </a:r>
            <a:r>
              <a:rPr lang="nb-NO" sz="1600" b="0" i="0">
                <a:solidFill>
                  <a:srgbClr val="111111"/>
                </a:solidFill>
                <a:effectLst/>
                <a:latin typeface="-apple-system"/>
              </a:rPr>
              <a:t>, </a:t>
            </a:r>
            <a:r>
              <a:rPr lang="nb-NO" sz="1600" b="1" i="0">
                <a:solidFill>
                  <a:srgbClr val="111111"/>
                </a:solidFill>
                <a:effectLst/>
                <a:latin typeface="-apple-system"/>
              </a:rPr>
              <a:t>målsetting</a:t>
            </a:r>
            <a:r>
              <a:rPr lang="nb-NO" sz="1600" b="0" i="0">
                <a:solidFill>
                  <a:srgbClr val="111111"/>
                </a:solidFill>
                <a:effectLst/>
                <a:latin typeface="-apple-system"/>
              </a:rPr>
              <a:t> og andre ting som kan være viktige for å bevare menneskeverdet og håpet.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0A95B-F7CB-4108-A9B9-036E83EDC087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402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Ulike utgangspunkt for samskaping i kommunen, men de kan gå over i hverandre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0A95B-F7CB-4108-A9B9-036E83EDC087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4294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2F8523-9776-1088-0D69-07BF39CFF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395DD6F-ACB4-1DD9-A365-CCD3B560EE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D87B7FC-2D3A-9D13-3B24-D7C8B9379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9725-37D0-4216-BE83-C61725E146B2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A1671D5-E310-2445-E28F-D2A6921E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9212815-CFFD-01FC-578F-BF1A3098B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3679-64FB-42A1-B5F3-7B7C05DD47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9338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E973DA-869D-2CB1-3086-CA227505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55A40BA-89FD-40D5-1564-68B2F804F1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2F3AB0B-12EA-E552-71DC-56F782144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9725-37D0-4216-BE83-C61725E146B2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8410573-7D8B-12C0-37C2-BBC17F095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D18BF70-86C2-AD35-E2B6-A98B92E1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3679-64FB-42A1-B5F3-7B7C05DD47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8952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6CD868EB-DDBB-BC71-48B6-0025341AB8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60F8B27-0E98-798C-7D8D-E2BEE07E4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305C525-75A9-C1E7-AE55-CB8B7C315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9725-37D0-4216-BE83-C61725E146B2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4A9ECF4-231B-7609-FACF-CFBCE4389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2F6909A-1646-DF7E-E24A-093380414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3679-64FB-42A1-B5F3-7B7C05DD47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7121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C4C76F8-2A2A-9618-298F-201207E9C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EAB6588-214C-0650-937E-97489DF1F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FC7B65F-9F57-871B-0D45-E28BAC2ED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9725-37D0-4216-BE83-C61725E146B2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2684888-AA72-5636-A27B-3A05D5791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861CCB5-8CD7-08B2-7E65-344D086A0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3679-64FB-42A1-B5F3-7B7C05DD47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3834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95EC24-1B88-EB9F-4F16-26D898A7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C596377-4E5C-A42C-A331-84273B853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8A72708-9C92-A664-EAEB-34340715A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9725-37D0-4216-BE83-C61725E146B2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79A4CC2-1703-DEED-5455-A0F3CDA9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D149A98-9F89-4070-2630-97B04B7EF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3679-64FB-42A1-B5F3-7B7C05DD47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5170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253683-5425-090B-2AD8-BA3AC4D50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A89579-994A-027D-C80D-F776E6E14D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17624CA-4CEA-CE90-E55B-28D4CB2658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9816D9A-20C3-DFBF-4DC0-9D0A345D2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9725-37D0-4216-BE83-C61725E146B2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CB507B1-04AD-FF75-9C72-F67B0E84F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9E438C4-C2FF-3B6C-8EE1-391FBA434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3679-64FB-42A1-B5F3-7B7C05DD47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9418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7DED4C-6DE7-FEBB-2924-2BD865E80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FD20263-FF99-85A6-E516-F1E0106E4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7D431C1-0889-0097-AA67-567A6AE55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2220296-CE1B-79B7-EB4E-3CD533F46B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3D7F727-A694-CD85-941C-3839D3BA57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FDC5237-BC3F-476E-D738-5DAA3A6BD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9725-37D0-4216-BE83-C61725E146B2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ACEC798E-281A-BECD-3775-392BFFC22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ED2D964D-CC61-D46E-81AB-D00B9F59E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3679-64FB-42A1-B5F3-7B7C05DD47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4209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230047D-9AE1-51DC-089F-75CFD0062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D81843F-6AB3-971F-8F40-29CBF237A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9725-37D0-4216-BE83-C61725E146B2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0C2D331-8803-63A0-71DF-4AEF79AD3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0957596-1A04-9813-B61C-A97961632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3679-64FB-42A1-B5F3-7B7C05DD47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4244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49A30F6-B684-D1CF-E514-B4657D1A0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9725-37D0-4216-BE83-C61725E146B2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3AE01B3-546C-D75A-5ACF-BFD017802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1556C59-5D6C-201F-F106-2026528B3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3679-64FB-42A1-B5F3-7B7C05DD47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7363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1C9520-B390-4855-079C-FA6E078C4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F0A7EA3-DDA6-429F-5261-A85131BCB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BDACD24-20BA-F725-A30E-CA0363FCF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44F7FBC-6E9F-666C-7A54-B60340626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9725-37D0-4216-BE83-C61725E146B2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9A356B9-B761-15BA-7648-84A1628E6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D78A3AB-49DD-DDCC-1BFA-454B32E5A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3679-64FB-42A1-B5F3-7B7C05DD47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1253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A608C6-30C3-49F3-453C-ACA84EC2E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C41205B-9019-8FC4-503B-6D83883E22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B756ADB-672D-8859-AC02-9CDDDFF3C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BACA138-1421-965C-2FCA-902F84D89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9725-37D0-4216-BE83-C61725E146B2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9F9163D-6873-863D-E6AE-962A2E19B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481EC93-97DE-39B2-3962-4743754BE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3679-64FB-42A1-B5F3-7B7C05DD47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6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0A2C5EA-5780-9920-1388-54E9C8B80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4FBCB93-3557-FF57-9495-23914609A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F7E7BE6-FB8B-CA32-30EF-5F61C62688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E9725-37D0-4216-BE83-C61725E146B2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B20E7C6-17F4-8140-9F2E-B44F901F09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C6B3594-FB7E-09AB-71F1-2C3A52A37C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03679-64FB-42A1-B5F3-7B7C05DD47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31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himmel, utendørs, Dans, folk&#10;&#10;Automatisk generert beskrivelse">
            <a:extLst>
              <a:ext uri="{FF2B5EF4-FFF2-40B4-BE49-F238E27FC236}">
                <a16:creationId xmlns:a16="http://schemas.microsoft.com/office/drawing/2014/main" id="{596E85A7-A224-253A-E9D5-5470A6F03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049" y="-1723201"/>
            <a:ext cx="12961855" cy="9721392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965FECB-4A9A-BA1B-3AF1-EB0EAAFAF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-424517"/>
            <a:ext cx="9144000" cy="2387600"/>
          </a:xfrm>
        </p:spPr>
        <p:txBody>
          <a:bodyPr/>
          <a:lstStyle/>
          <a:p>
            <a:r>
              <a:rPr lang="nb-NO">
                <a:solidFill>
                  <a:schemeClr val="bg1"/>
                </a:solidFill>
              </a:rPr>
              <a:t>Kurs i samskaping</a:t>
            </a:r>
          </a:p>
        </p:txBody>
      </p:sp>
    </p:spTree>
    <p:extLst>
      <p:ext uri="{BB962C8B-B14F-4D97-AF65-F5344CB8AC3E}">
        <p14:creationId xmlns:p14="http://schemas.microsoft.com/office/powerpoint/2010/main" val="2716202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itanic Sinks | National Geographic Society">
            <a:extLst>
              <a:ext uri="{FF2B5EF4-FFF2-40B4-BE49-F238E27FC236}">
                <a16:creationId xmlns:a16="http://schemas.microsoft.com/office/drawing/2014/main" id="{C6946D7F-FE66-1CCA-AA64-21BE5ED8E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07" y="1399462"/>
            <a:ext cx="7951133" cy="545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474378CA-69E5-95E9-DE83-E59B2CEA7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" y="376981"/>
            <a:ext cx="10515600" cy="1325563"/>
          </a:xfrm>
        </p:spPr>
        <p:txBody>
          <a:bodyPr>
            <a:normAutofit/>
          </a:bodyPr>
          <a:lstStyle/>
          <a:p>
            <a:r>
              <a:rPr lang="nb-NO" sz="3600" b="1" dirty="0">
                <a:solidFill>
                  <a:schemeClr val="bg1"/>
                </a:solidFill>
              </a:rPr>
              <a:t>Et felles problem, men hvilken kunnskap behøver vi?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C2D16AD6-42A1-2824-0455-2BC2E078517B}"/>
              </a:ext>
            </a:extLst>
          </p:cNvPr>
          <p:cNvSpPr txBox="1"/>
          <p:nvPr/>
        </p:nvSpPr>
        <p:spPr>
          <a:xfrm>
            <a:off x="7213661" y="1945678"/>
            <a:ext cx="4618537" cy="3785652"/>
          </a:xfrm>
          <a:prstGeom prst="rect">
            <a:avLst/>
          </a:prstGeom>
          <a:solidFill>
            <a:srgbClr val="000000">
              <a:alpha val="70980"/>
            </a:srgbClr>
          </a:solidFill>
        </p:spPr>
        <p:txBody>
          <a:bodyPr wrap="square" rtlCol="0">
            <a:spAutoFit/>
          </a:bodyPr>
          <a:lstStyle/>
          <a:p>
            <a:r>
              <a:rPr lang="nb-NO" sz="2400" b="1" dirty="0" err="1">
                <a:solidFill>
                  <a:schemeClr val="bg1"/>
                </a:solidFill>
              </a:rPr>
              <a:t>Episteme</a:t>
            </a:r>
            <a:r>
              <a:rPr lang="nb-NO" sz="2400" b="1" dirty="0">
                <a:solidFill>
                  <a:schemeClr val="bg1"/>
                </a:solidFill>
              </a:rPr>
              <a:t>: </a:t>
            </a:r>
            <a:r>
              <a:rPr lang="nb-NO" sz="2400" dirty="0">
                <a:solidFill>
                  <a:schemeClr val="bg1"/>
                </a:solidFill>
              </a:rPr>
              <a:t>Vitenskapelig innsikt om havstrømmer, værforhold og navigasjon</a:t>
            </a:r>
          </a:p>
          <a:p>
            <a:endParaRPr lang="nb-NO" sz="2400" b="1" dirty="0">
              <a:solidFill>
                <a:schemeClr val="bg1"/>
              </a:solidFill>
            </a:endParaRPr>
          </a:p>
          <a:p>
            <a:r>
              <a:rPr lang="nb-NO" sz="2400" b="1" dirty="0" err="1">
                <a:solidFill>
                  <a:schemeClr val="bg1"/>
                </a:solidFill>
              </a:rPr>
              <a:t>Techne</a:t>
            </a:r>
            <a:r>
              <a:rPr lang="nb-NO" sz="2400" b="1" dirty="0">
                <a:solidFill>
                  <a:schemeClr val="bg1"/>
                </a:solidFill>
              </a:rPr>
              <a:t>: </a:t>
            </a:r>
            <a:r>
              <a:rPr lang="nb-NO" sz="2400" dirty="0">
                <a:solidFill>
                  <a:schemeClr val="bg1"/>
                </a:solidFill>
              </a:rPr>
              <a:t>Håndverket å styre en båt, å holde varmen på havet</a:t>
            </a:r>
          </a:p>
          <a:p>
            <a:endParaRPr lang="nb-NO" sz="2400" b="1" dirty="0">
              <a:solidFill>
                <a:schemeClr val="bg1"/>
              </a:solidFill>
            </a:endParaRPr>
          </a:p>
          <a:p>
            <a:r>
              <a:rPr lang="nb-NO" sz="2400" b="1" dirty="0" err="1">
                <a:solidFill>
                  <a:schemeClr val="bg1"/>
                </a:solidFill>
              </a:rPr>
              <a:t>Fronesis</a:t>
            </a:r>
            <a:r>
              <a:rPr lang="nb-NO" sz="2400" b="1" dirty="0">
                <a:solidFill>
                  <a:schemeClr val="bg1"/>
                </a:solidFill>
              </a:rPr>
              <a:t>: </a:t>
            </a:r>
            <a:r>
              <a:rPr lang="nb-NO" sz="2400" dirty="0">
                <a:solidFill>
                  <a:schemeClr val="bg1"/>
                </a:solidFill>
              </a:rPr>
              <a:t>Praktisk visdom for å vurdere etiske dilemmaer, sosialt samspill og omsorg</a:t>
            </a:r>
          </a:p>
        </p:txBody>
      </p:sp>
    </p:spTree>
    <p:extLst>
      <p:ext uri="{BB962C8B-B14F-4D97-AF65-F5344CB8AC3E}">
        <p14:creationId xmlns:p14="http://schemas.microsoft.com/office/powerpoint/2010/main" val="113419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D9FFFC-61BB-734E-A1CB-6A4B5FB42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826"/>
            <a:ext cx="12192000" cy="1325563"/>
          </a:xfrm>
        </p:spPr>
        <p:txBody>
          <a:bodyPr/>
          <a:lstStyle/>
          <a:p>
            <a:pPr algn="ctr"/>
            <a:r>
              <a:rPr lang="nb-NO"/>
              <a:t>Aktører og deres motiver og bidrag i samskaping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2DEE638-671E-AF8E-848A-7146533D51B1}"/>
              </a:ext>
            </a:extLst>
          </p:cNvPr>
          <p:cNvSpPr/>
          <p:nvPr/>
        </p:nvSpPr>
        <p:spPr>
          <a:xfrm>
            <a:off x="2801133" y="1355495"/>
            <a:ext cx="1800000" cy="180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800" b="1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Politikere 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1D1C7FE-5C5C-5E71-1646-A530C36BC5D9}"/>
              </a:ext>
            </a:extLst>
          </p:cNvPr>
          <p:cNvSpPr/>
          <p:nvPr/>
        </p:nvSpPr>
        <p:spPr>
          <a:xfrm>
            <a:off x="5225745" y="1355495"/>
            <a:ext cx="1800000" cy="1800000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b="1" kern="10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Admini-strasjon</a:t>
            </a:r>
            <a:endParaRPr lang="nb-NO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DFB3251-4527-5718-C56C-17B23526DB43}"/>
              </a:ext>
            </a:extLst>
          </p:cNvPr>
          <p:cNvSpPr/>
          <p:nvPr/>
        </p:nvSpPr>
        <p:spPr>
          <a:xfrm>
            <a:off x="7650357" y="1355495"/>
            <a:ext cx="1800000" cy="1800000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b="1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Tjenestene</a:t>
            </a:r>
            <a:endParaRPr lang="nb-NO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2467BFD-C80A-6E3F-964E-E97E18AE40FF}"/>
              </a:ext>
            </a:extLst>
          </p:cNvPr>
          <p:cNvSpPr/>
          <p:nvPr/>
        </p:nvSpPr>
        <p:spPr>
          <a:xfrm>
            <a:off x="10074969" y="1310833"/>
            <a:ext cx="1800000" cy="1800000"/>
          </a:xfrm>
          <a:prstGeom prst="ellipse">
            <a:avLst/>
          </a:prstGeom>
          <a:solidFill>
            <a:srgbClr val="DC54B5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b="1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Næringsliv</a:t>
            </a:r>
            <a:endParaRPr lang="nb-NO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04DF786-FF29-E098-C292-5339F630F353}"/>
              </a:ext>
            </a:extLst>
          </p:cNvPr>
          <p:cNvSpPr/>
          <p:nvPr/>
        </p:nvSpPr>
        <p:spPr>
          <a:xfrm>
            <a:off x="317031" y="1310833"/>
            <a:ext cx="1800000" cy="18000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Innbyggere</a:t>
            </a:r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EA0CF8C-C317-74D7-5A61-1C94CB286B2E}"/>
              </a:ext>
            </a:extLst>
          </p:cNvPr>
          <p:cNvSpPr txBox="1"/>
          <p:nvPr/>
        </p:nvSpPr>
        <p:spPr>
          <a:xfrm>
            <a:off x="2801133" y="3263425"/>
            <a:ext cx="180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ønske om å lære, bidra og utvikle nye ideer og politikk</a:t>
            </a:r>
          </a:p>
          <a:p>
            <a:endParaRPr lang="nb-NO" sz="160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1FA61AB5-3FEC-15D1-9C0F-E65B153238D7}"/>
              </a:ext>
            </a:extLst>
          </p:cNvPr>
          <p:cNvSpPr txBox="1"/>
          <p:nvPr/>
        </p:nvSpPr>
        <p:spPr>
          <a:xfrm>
            <a:off x="5031389" y="3263425"/>
            <a:ext cx="24997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legge til rette for utviklingsarbeid, koordinere mennesker og aktører, </a:t>
            </a:r>
            <a:br>
              <a:rPr lang="nb-NO" sz="1600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1600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bidra med fagkompetanse, kunnskap om saksbehandling, </a:t>
            </a:r>
          </a:p>
          <a:p>
            <a:r>
              <a:rPr lang="nb-NO" sz="1600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synliggjøre muligheter og begrensninger</a:t>
            </a:r>
          </a:p>
          <a:p>
            <a:endParaRPr lang="nb-NO" sz="160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D7DC275B-54B9-BEBA-F745-A66A95E45255}"/>
              </a:ext>
            </a:extLst>
          </p:cNvPr>
          <p:cNvSpPr txBox="1"/>
          <p:nvPr/>
        </p:nvSpPr>
        <p:spPr>
          <a:xfrm>
            <a:off x="7631308" y="3263425"/>
            <a:ext cx="19826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kunnskap om behov i tjenestene og muligheter til å realisere nye løsninger</a:t>
            </a:r>
          </a:p>
          <a:p>
            <a:endParaRPr lang="nb-NO" sz="1600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B1650398-B042-E397-5E12-09F7BECDF6B6}"/>
              </a:ext>
            </a:extLst>
          </p:cNvPr>
          <p:cNvSpPr txBox="1"/>
          <p:nvPr/>
        </p:nvSpPr>
        <p:spPr>
          <a:xfrm>
            <a:off x="10044177" y="3299469"/>
            <a:ext cx="21478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ønske om å utvikle lokalsamfunn, muligheter til nye oppdrag</a:t>
            </a:r>
          </a:p>
          <a:p>
            <a:endParaRPr lang="nb-NO" sz="1600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B31630CC-FCAC-D8B2-7904-9E2E5F416F32}"/>
              </a:ext>
            </a:extLst>
          </p:cNvPr>
          <p:cNvSpPr txBox="1"/>
          <p:nvPr/>
        </p:nvSpPr>
        <p:spPr>
          <a:xfrm>
            <a:off x="284066" y="3295164"/>
            <a:ext cx="2230257" cy="2812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nb-NO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ønske om å utvikle eget lokalsamfunn og kommune, kunnskap om lokalsamfunnet og dets behov, interesse for frivillig lag og foreninger, gjøre en innsats for familiemedlemmer eller andre</a:t>
            </a:r>
          </a:p>
          <a:p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306176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3D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926F4A-5C47-0D8F-4888-E18CDA692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0498" y="477092"/>
            <a:ext cx="6955777" cy="1325563"/>
          </a:xfrm>
          <a:ln>
            <a:noFill/>
          </a:ln>
        </p:spPr>
        <p:txBody>
          <a:bodyPr/>
          <a:lstStyle/>
          <a:p>
            <a:r>
              <a:rPr lang="nb-NO">
                <a:solidFill>
                  <a:schemeClr val="bg1"/>
                </a:solidFill>
              </a:rPr>
              <a:t>Prinsipper for en likeverdig, felles bestrebelse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BBB8BDE-9ADF-C2A6-D864-79D987403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8114" y="1802655"/>
            <a:ext cx="5817124" cy="487919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nb-NO" sz="2000" kern="100" dirty="0">
                <a:solidFill>
                  <a:schemeClr val="bg1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Frivillig deltakelse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nb-NO" sz="2000" kern="100" dirty="0">
                <a:solidFill>
                  <a:schemeClr val="bg1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Ulike, men likeverdige aktører (man går inn med ulike ressurser og kunnskaper)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nb-NO" sz="2000" kern="100" dirty="0">
                <a:solidFill>
                  <a:schemeClr val="bg1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Felles eierskap til problemstillinger og løsninger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nb-NO" sz="2000" kern="100" dirty="0">
                <a:solidFill>
                  <a:schemeClr val="bg1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Likeverdig samhandling gjennom hele prosessen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nb-NO" sz="2000" kern="100" dirty="0">
                <a:solidFill>
                  <a:schemeClr val="bg1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Representasjon: Identifisere og involvere dem det gjelder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•"/>
            </a:pPr>
            <a:r>
              <a:rPr lang="nb-NO" sz="2000" kern="100" dirty="0">
                <a:solidFill>
                  <a:schemeClr val="bg1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Tillit, trygghet, åpenhet og gjensidig anerkjennelse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•"/>
            </a:pPr>
            <a:endParaRPr lang="nb-NO" sz="2000" kern="100" dirty="0">
              <a:solidFill>
                <a:schemeClr val="bg1"/>
              </a:solidFill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•"/>
            </a:pPr>
            <a:r>
              <a:rPr lang="nb-NO" sz="2000" kern="100" dirty="0">
                <a:solidFill>
                  <a:schemeClr val="bg1"/>
                </a:solidFill>
                <a:latin typeface="Calibri"/>
                <a:ea typeface="Calibri" panose="020F0502020204030204" pitchFamily="34" charset="0"/>
                <a:cs typeface="Times New Roman"/>
              </a:rPr>
              <a:t>Psykologisk kontrakt!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•"/>
            </a:pPr>
            <a:r>
              <a:rPr lang="nb-NO" sz="2000" kern="100" dirty="0">
                <a:solidFill>
                  <a:schemeClr val="bg1"/>
                </a:solidFill>
                <a:latin typeface="Calibri"/>
                <a:ea typeface="Calibri" panose="020F0502020204030204" pitchFamily="34" charset="0"/>
                <a:cs typeface="Times New Roman"/>
              </a:rPr>
              <a:t>Anerkjenne at </a:t>
            </a:r>
            <a:r>
              <a:rPr lang="nb-NO" sz="2000" kern="100" dirty="0" err="1">
                <a:solidFill>
                  <a:schemeClr val="bg1"/>
                </a:solidFill>
                <a:latin typeface="Calibri"/>
                <a:ea typeface="Calibri" panose="020F0502020204030204" pitchFamily="34" charset="0"/>
                <a:cs typeface="Times New Roman"/>
              </a:rPr>
              <a:t>samskaping</a:t>
            </a:r>
            <a:r>
              <a:rPr lang="nb-NO" sz="2000" kern="100" dirty="0">
                <a:solidFill>
                  <a:schemeClr val="bg1"/>
                </a:solidFill>
                <a:latin typeface="Calibri"/>
                <a:ea typeface="Calibri" panose="020F0502020204030204" pitchFamily="34" charset="0"/>
                <a:cs typeface="Times New Roman"/>
              </a:rPr>
              <a:t> tar tid!</a:t>
            </a:r>
            <a:endParaRPr lang="nb-NO" sz="2000" kern="100" dirty="0">
              <a:solidFill>
                <a:schemeClr val="bg1"/>
              </a:solidFill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endParaRPr lang="nb-NO" dirty="0"/>
          </a:p>
        </p:txBody>
      </p:sp>
      <p:pic>
        <p:nvPicPr>
          <p:cNvPr id="6" name="Plassholder for innhold 9" descr="Et bilde som inneholder tekst, sirkel, diagram, skjermbilde&#10;&#10;Automatisk generert beskrivelse">
            <a:extLst>
              <a:ext uri="{FF2B5EF4-FFF2-40B4-BE49-F238E27FC236}">
                <a16:creationId xmlns:a16="http://schemas.microsoft.com/office/drawing/2014/main" id="{37BDC437-6114-2484-A5BC-199732D41A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1"/>
          <a:stretch/>
        </p:blipFill>
        <p:spPr bwMode="auto">
          <a:xfrm>
            <a:off x="-78846" y="617488"/>
            <a:ext cx="5229344" cy="54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12589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sirkel, skjermbilde, Font&#10;&#10;Automatisk generert beskrivelse">
            <a:extLst>
              <a:ext uri="{FF2B5EF4-FFF2-40B4-BE49-F238E27FC236}">
                <a16:creationId xmlns:a16="http://schemas.microsoft.com/office/drawing/2014/main" id="{0D057C9E-6088-AA6F-B859-7041E48445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9106" y="498763"/>
            <a:ext cx="6275003" cy="5892801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D33D3EEB-B85F-E3A3-0ADE-2AB122A8E62B}"/>
              </a:ext>
            </a:extLst>
          </p:cNvPr>
          <p:cNvSpPr txBox="1"/>
          <p:nvPr/>
        </p:nvSpPr>
        <p:spPr>
          <a:xfrm>
            <a:off x="86148" y="2419921"/>
            <a:ext cx="3011055" cy="1200329"/>
          </a:xfrm>
          <a:prstGeom prst="borderCallout1">
            <a:avLst>
              <a:gd name="adj1" fmla="val 55060"/>
              <a:gd name="adj2" fmla="val 101503"/>
              <a:gd name="adj3" fmla="val 39463"/>
              <a:gd name="adj4" fmla="val 122813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Innbyggere involveres i den strategiske politikkutformingen sammen med folkevalgte</a:t>
            </a:r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D261CF43-7C69-7E3F-2487-0B2D188BA7C4}"/>
              </a:ext>
            </a:extLst>
          </p:cNvPr>
          <p:cNvSpPr txBox="1"/>
          <p:nvPr/>
        </p:nvSpPr>
        <p:spPr>
          <a:xfrm>
            <a:off x="8764109" y="1674413"/>
            <a:ext cx="3427891" cy="1754326"/>
          </a:xfrm>
          <a:prstGeom prst="borderCallout1">
            <a:avLst>
              <a:gd name="adj1" fmla="val 35478"/>
              <a:gd name="adj2" fmla="val -2046"/>
              <a:gd name="adj3" fmla="val 49524"/>
              <a:gd name="adj4" fmla="val -35606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offentlige ledere og administrativt ansatte involverer innbyggere og relevante interessenter i å løse samfunnsutfordringer basert på felles dialog, engasjement og innsats</a:t>
            </a:r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A687D3D-84A6-6AE9-5444-5691D8EBD0C8}"/>
              </a:ext>
            </a:extLst>
          </p:cNvPr>
          <p:cNvSpPr txBox="1"/>
          <p:nvPr/>
        </p:nvSpPr>
        <p:spPr>
          <a:xfrm>
            <a:off x="8560908" y="4658692"/>
            <a:ext cx="3427891" cy="1754326"/>
          </a:xfrm>
          <a:prstGeom prst="borderCallout1">
            <a:avLst>
              <a:gd name="adj1" fmla="val 72859"/>
              <a:gd name="adj2" fmla="val -1238"/>
              <a:gd name="adj3" fmla="val 16427"/>
              <a:gd name="adj4" fmla="val -77465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 </a:t>
            </a:r>
            <a:r>
              <a:rPr lang="nb-NO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samskape</a:t>
            </a:r>
            <a:r>
              <a:rPr lang="nb-NO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offentlige tjenester og tjenestesystemer gjennom samarbeid mellom brukere, innbyggere, frivillige organisasjoner og ansatte i de offentlige tjenestene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9731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EAA61B7-1155-DBC5-BC02-5DAC0C163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121EA1FA-C57F-A8D8-E669-E27208C9CD3F}"/>
              </a:ext>
            </a:extLst>
          </p:cNvPr>
          <p:cNvSpPr/>
          <p:nvPr/>
        </p:nvSpPr>
        <p:spPr>
          <a:xfrm>
            <a:off x="0" y="0"/>
            <a:ext cx="5879508" cy="6858000"/>
          </a:xfrm>
          <a:prstGeom prst="rect">
            <a:avLst/>
          </a:prstGeom>
          <a:solidFill>
            <a:srgbClr val="CBA3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>
                <a:solidFill>
                  <a:srgbClr val="CBA33C"/>
                </a:solidFill>
              </a:ln>
              <a:solidFill>
                <a:srgbClr val="CBA33C"/>
              </a:solidFill>
            </a:endParaRP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99BB8D4C-DE8E-A95A-0C9D-961283805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96" y="365125"/>
            <a:ext cx="4878936" cy="5811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1" dirty="0">
                <a:ea typeface="+mn-lt"/>
                <a:cs typeface="+mn-lt"/>
              </a:rPr>
              <a:t>Samskaping - en endringsstrategi i offentlig sektor </a:t>
            </a:r>
          </a:p>
          <a:p>
            <a:pPr marL="0" indent="0">
              <a:buNone/>
            </a:pPr>
            <a:endParaRPr lang="nb-NO" dirty="0">
              <a:ea typeface="+mn-lt"/>
              <a:cs typeface="+mn-lt"/>
            </a:endParaRPr>
          </a:p>
          <a:p>
            <a:pPr marL="0" indent="0">
              <a:buNone/>
            </a:pPr>
            <a:endParaRPr lang="nb-NO" dirty="0">
              <a:ea typeface="+mn-lt"/>
              <a:cs typeface="+mn-lt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nb-NO" dirty="0">
                <a:ea typeface="+mn-lt"/>
                <a:cs typeface="+mn-lt"/>
              </a:rPr>
              <a:t>Innbyggere med hele veien - fra utfordring og løsning til </a:t>
            </a:r>
            <a:r>
              <a:rPr lang="nb-NO" i="1" dirty="0">
                <a:ea typeface="+mn-lt"/>
                <a:cs typeface="+mn-lt"/>
              </a:rPr>
              <a:t>utførelse</a:t>
            </a:r>
            <a:endParaRPr lang="nb-NO" dirty="0">
              <a:ea typeface="+mn-lt"/>
              <a:cs typeface="+mn-lt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nb-NO" dirty="0">
              <a:ea typeface="+mn-lt"/>
              <a:cs typeface="+mn-lt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nb-NO" dirty="0">
                <a:ea typeface="+mn-lt"/>
                <a:cs typeface="+mn-lt"/>
              </a:rPr>
              <a:t>Deltar i en likeverdig prosess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nb-NO" dirty="0">
              <a:ea typeface="+mn-lt"/>
              <a:cs typeface="+mn-lt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nb-NO" dirty="0">
                <a:ea typeface="+mn-lt"/>
                <a:cs typeface="+mn-lt"/>
              </a:rPr>
              <a:t>Beslutninger tas i fellesskapet</a:t>
            </a:r>
            <a:endParaRPr lang="nb-NO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nb-NO" dirty="0">
              <a:cs typeface="Calibri"/>
            </a:endParaRPr>
          </a:p>
          <a:p>
            <a:endParaRPr lang="nb-NO" dirty="0">
              <a:ea typeface="Calibri"/>
              <a:cs typeface="Calibri"/>
            </a:endParaRPr>
          </a:p>
          <a:p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5D39A7C-FFC3-1094-9410-A27FD799ACD5}"/>
              </a:ext>
            </a:extLst>
          </p:cNvPr>
          <p:cNvSpPr/>
          <p:nvPr/>
        </p:nvSpPr>
        <p:spPr>
          <a:xfrm>
            <a:off x="5802597" y="0"/>
            <a:ext cx="6389403" cy="6858000"/>
          </a:xfrm>
          <a:prstGeom prst="rect">
            <a:avLst/>
          </a:prstGeom>
          <a:solidFill>
            <a:srgbClr val="3C85C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innhold 6">
            <a:extLst>
              <a:ext uri="{FF2B5EF4-FFF2-40B4-BE49-F238E27FC236}">
                <a16:creationId xmlns:a16="http://schemas.microsoft.com/office/drawing/2014/main" id="{D4FECF73-0DD8-EF13-AD90-D89A2C2F9E78}"/>
              </a:ext>
            </a:extLst>
          </p:cNvPr>
          <p:cNvSpPr txBox="1">
            <a:spLocks/>
          </p:cNvSpPr>
          <p:nvPr/>
        </p:nvSpPr>
        <p:spPr>
          <a:xfrm>
            <a:off x="6323102" y="365125"/>
            <a:ext cx="5744968" cy="5676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b="1" dirty="0">
                <a:solidFill>
                  <a:schemeClr val="bg1"/>
                </a:solidFill>
                <a:ea typeface="+mn-lt"/>
                <a:cs typeface="+mn-lt"/>
              </a:rPr>
              <a:t>Medvirkning  - </a:t>
            </a:r>
          </a:p>
          <a:p>
            <a:pPr marL="0" indent="0">
              <a:buNone/>
            </a:pPr>
            <a:r>
              <a:rPr lang="nb-NO" b="1" dirty="0">
                <a:solidFill>
                  <a:schemeClr val="bg1"/>
                </a:solidFill>
                <a:ea typeface="+mn-lt"/>
                <a:cs typeface="+mn-lt"/>
              </a:rPr>
              <a:t>en del av lovpålagte planprosesser</a:t>
            </a:r>
            <a:br>
              <a:rPr lang="nb-NO" b="1" dirty="0">
                <a:solidFill>
                  <a:schemeClr val="bg1"/>
                </a:solidFill>
                <a:ea typeface="+mn-lt"/>
                <a:cs typeface="+mn-lt"/>
              </a:rPr>
            </a:br>
            <a:endParaRPr lang="nb-NO" b="1" dirty="0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nb-NO" dirty="0">
              <a:solidFill>
                <a:schemeClr val="bg1"/>
              </a:solidFill>
              <a:ea typeface="+mn-lt"/>
              <a:cs typeface="+mn-lt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nb-NO" dirty="0">
                <a:solidFill>
                  <a:schemeClr val="bg1"/>
                </a:solidFill>
                <a:ea typeface="+mn-lt"/>
                <a:cs typeface="+mn-lt"/>
              </a:rPr>
              <a:t>Kan resultere i handlingsplan og iverksettelse, men kan også bli bortprioritert eller havne i skuffen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nb-NO" dirty="0">
              <a:solidFill>
                <a:schemeClr val="bg1"/>
              </a:solidFill>
              <a:ea typeface="+mn-lt"/>
              <a:cs typeface="+mn-lt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nb-NO" dirty="0">
                <a:solidFill>
                  <a:schemeClr val="bg1"/>
                </a:solidFill>
                <a:ea typeface="+mn-lt"/>
                <a:cs typeface="+mn-lt"/>
              </a:rPr>
              <a:t>Kommunen lytter til innspill, skaper bred medvirkning, og høringer </a:t>
            </a:r>
            <a:r>
              <a:rPr lang="nb-NO" dirty="0" err="1">
                <a:solidFill>
                  <a:schemeClr val="bg1"/>
                </a:solidFill>
                <a:ea typeface="+mn-lt"/>
                <a:cs typeface="+mn-lt"/>
              </a:rPr>
              <a:t>jmf</a:t>
            </a:r>
            <a:r>
              <a:rPr lang="nb-NO" dirty="0">
                <a:solidFill>
                  <a:schemeClr val="bg1"/>
                </a:solidFill>
                <a:ea typeface="+mn-lt"/>
                <a:cs typeface="+mn-lt"/>
              </a:rPr>
              <a:t> plan- og bygningsloven 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nb-NO" dirty="0">
              <a:solidFill>
                <a:schemeClr val="bg1"/>
              </a:solidFill>
              <a:ea typeface="+mn-lt"/>
              <a:cs typeface="+mn-lt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nb-NO" dirty="0">
                <a:solidFill>
                  <a:schemeClr val="bg1"/>
                </a:solidFill>
                <a:ea typeface="+mn-lt"/>
                <a:cs typeface="+mn-lt"/>
              </a:rPr>
              <a:t>Handlinger prioriteres politisk og administrativt</a:t>
            </a:r>
            <a:endParaRPr lang="nb-NO" dirty="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dirty="0">
              <a:cs typeface="Calibri"/>
            </a:endParaRPr>
          </a:p>
          <a:p>
            <a:endParaRPr lang="nb-NO" dirty="0">
              <a:ea typeface="Calibri"/>
              <a:cs typeface="Calibri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58341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6D10D0-AB24-E947-2BB6-951B03BCF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A8E702C-E81E-A494-6F05-4F26EB38E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 descr="Et bilde som inneholder tekst, skjermbilde, Font, line&#10;&#10;Automatisk generert beskrivelse">
            <a:extLst>
              <a:ext uri="{FF2B5EF4-FFF2-40B4-BE49-F238E27FC236}">
                <a16:creationId xmlns:a16="http://schemas.microsoft.com/office/drawing/2014/main" id="{1D0FC89D-0F4F-DF59-9B0F-C7E47D498E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97" y="763119"/>
            <a:ext cx="8904849" cy="5580939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C8D1C311-C8A0-8DBD-5B47-B73FA925AC5C}"/>
              </a:ext>
            </a:extLst>
          </p:cNvPr>
          <p:cNvSpPr/>
          <p:nvPr/>
        </p:nvSpPr>
        <p:spPr>
          <a:xfrm>
            <a:off x="6686014" y="2043023"/>
            <a:ext cx="2100164" cy="1107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b-NO" sz="1100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74BE306-9B07-4BF2-E8CB-4373FE78A725}"/>
              </a:ext>
            </a:extLst>
          </p:cNvPr>
          <p:cNvSpPr/>
          <p:nvPr/>
        </p:nvSpPr>
        <p:spPr>
          <a:xfrm>
            <a:off x="1364567" y="2043024"/>
            <a:ext cx="2100164" cy="1107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b-NO" sz="1100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110D79F-8A8E-9F58-E12B-1AFDC8840C6A}"/>
              </a:ext>
            </a:extLst>
          </p:cNvPr>
          <p:cNvSpPr/>
          <p:nvPr/>
        </p:nvSpPr>
        <p:spPr>
          <a:xfrm>
            <a:off x="10018541" y="1696757"/>
            <a:ext cx="1800000" cy="180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800" b="1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Politikere 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8AB4181-0569-5533-4B7E-04FC3036B32D}"/>
              </a:ext>
            </a:extLst>
          </p:cNvPr>
          <p:cNvSpPr txBox="1"/>
          <p:nvPr/>
        </p:nvSpPr>
        <p:spPr>
          <a:xfrm>
            <a:off x="10156874" y="3553588"/>
            <a:ext cx="180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ønske om å lære, bidra og utvikle nye ideer og politikk</a:t>
            </a:r>
          </a:p>
          <a:p>
            <a:endParaRPr lang="nb-NO" sz="1600"/>
          </a:p>
        </p:txBody>
      </p:sp>
    </p:spTree>
    <p:extLst>
      <p:ext uri="{BB962C8B-B14F-4D97-AF65-F5344CB8AC3E}">
        <p14:creationId xmlns:p14="http://schemas.microsoft.com/office/powerpoint/2010/main" val="262148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D75DCD-5CBC-46CA-8B12-014F4DCB4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96" y="2671953"/>
            <a:ext cx="5542116" cy="1325563"/>
          </a:xfrm>
        </p:spPr>
        <p:txBody>
          <a:bodyPr>
            <a:normAutofit/>
          </a:bodyPr>
          <a:lstStyle/>
          <a:p>
            <a:r>
              <a:rPr lang="nb-NO" sz="2800" dirty="0" err="1"/>
              <a:t>Rostadbrygga</a:t>
            </a:r>
            <a:r>
              <a:rPr lang="nb-NO" sz="2800" dirty="0"/>
              <a:t>, Verdal sentrum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97ADD5E-9E78-6B28-8162-C2F000010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E0C4571-018F-DA59-AC78-FF194E2172CC}"/>
              </a:ext>
            </a:extLst>
          </p:cNvPr>
          <p:cNvSpPr/>
          <p:nvPr/>
        </p:nvSpPr>
        <p:spPr>
          <a:xfrm>
            <a:off x="7624583" y="776166"/>
            <a:ext cx="2866426" cy="2866426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Innbyggere</a:t>
            </a:r>
            <a:endParaRPr lang="nb-NO" sz="2800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FF6FD71-6354-268E-63BB-C2E026BA9350}"/>
              </a:ext>
            </a:extLst>
          </p:cNvPr>
          <p:cNvSpPr txBox="1"/>
          <p:nvPr/>
        </p:nvSpPr>
        <p:spPr>
          <a:xfrm>
            <a:off x="7237562" y="3833798"/>
            <a:ext cx="3907766" cy="2219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nb-NO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ønske om å utvikle eget lokalsamfunn og kommune, kunnskap om lokalsamfunnet og dets behov, interesse for frivillig lag og foreninger, gjøre en innsats for familiemedlemmer eller andre</a:t>
            </a:r>
          </a:p>
          <a:p>
            <a:endParaRPr lang="nb-NO" sz="1600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1BE2782-F91E-9511-8A66-CD62ED7A48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49" t="18715" b="11504"/>
          <a:stretch/>
        </p:blipFill>
        <p:spPr>
          <a:xfrm>
            <a:off x="0" y="3709163"/>
            <a:ext cx="5542116" cy="3148837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BD0D21B6-E06F-6426-CFF7-D6B9D94AC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5542115" cy="294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51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1BC17-B46A-4B57-156E-567FD72C9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himmel, utendørs, Dans, folk&#10;&#10;Automatisk generert beskrivelse">
            <a:extLst>
              <a:ext uri="{FF2B5EF4-FFF2-40B4-BE49-F238E27FC236}">
                <a16:creationId xmlns:a16="http://schemas.microsoft.com/office/drawing/2014/main" id="{59E77642-F61A-FC4B-A56F-B3EE1F566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049" y="-1723201"/>
            <a:ext cx="12961855" cy="9721392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35BC0BE-C590-631F-33BD-5413E5089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-424517"/>
            <a:ext cx="9144000" cy="2387600"/>
          </a:xfrm>
        </p:spPr>
        <p:txBody>
          <a:bodyPr/>
          <a:lstStyle/>
          <a:p>
            <a:r>
              <a:rPr lang="nb-NO">
                <a:solidFill>
                  <a:schemeClr val="bg1"/>
                </a:solidFill>
              </a:rPr>
              <a:t>Kurs i samskaping</a:t>
            </a:r>
          </a:p>
        </p:txBody>
      </p:sp>
    </p:spTree>
    <p:extLst>
      <p:ext uri="{BB962C8B-B14F-4D97-AF65-F5344CB8AC3E}">
        <p14:creationId xmlns:p14="http://schemas.microsoft.com/office/powerpoint/2010/main" val="1356993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0852449-6E4F-8625-DD10-3690CD239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ea typeface="+mn-lt"/>
                <a:cs typeface="+mn-lt"/>
              </a:rPr>
              <a:t>Tre fallgruver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906DE69-E1D6-EB2C-3A19-25F914958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>
                <a:ea typeface="+mn-lt"/>
                <a:cs typeface="+mn-lt"/>
              </a:rPr>
              <a:t>Deltakerne </a:t>
            </a:r>
            <a:r>
              <a:rPr lang="nb-NO" b="1" dirty="0">
                <a:ea typeface="+mn-lt"/>
                <a:cs typeface="+mn-lt"/>
              </a:rPr>
              <a:t>mister motivasjon og tillit </a:t>
            </a:r>
            <a:r>
              <a:rPr lang="nb-NO" dirty="0">
                <a:ea typeface="+mn-lt"/>
                <a:cs typeface="+mn-lt"/>
              </a:rPr>
              <a:t>hvis en intensiv </a:t>
            </a:r>
            <a:r>
              <a:rPr lang="nb-NO" dirty="0" err="1">
                <a:ea typeface="+mn-lt"/>
                <a:cs typeface="+mn-lt"/>
              </a:rPr>
              <a:t>samskapingsprosess</a:t>
            </a:r>
            <a:r>
              <a:rPr lang="nb-NO" dirty="0">
                <a:ea typeface="+mn-lt"/>
                <a:cs typeface="+mn-lt"/>
              </a:rPr>
              <a:t>  stopper i et politiske planvedtak</a:t>
            </a:r>
            <a:endParaRPr lang="nb-NO" dirty="0"/>
          </a:p>
          <a:p>
            <a:r>
              <a:rPr lang="nb-NO" dirty="0">
                <a:ea typeface="+mn-lt"/>
                <a:cs typeface="+mn-lt"/>
              </a:rPr>
              <a:t>Deltakerne </a:t>
            </a:r>
            <a:r>
              <a:rPr lang="nb-NO" b="1" dirty="0">
                <a:ea typeface="+mn-lt"/>
                <a:cs typeface="+mn-lt"/>
              </a:rPr>
              <a:t>mister motivasjon og tillit </a:t>
            </a:r>
            <a:r>
              <a:rPr lang="nb-NO" dirty="0">
                <a:ea typeface="+mn-lt"/>
                <a:cs typeface="+mn-lt"/>
              </a:rPr>
              <a:t>hvis en intensiv </a:t>
            </a:r>
            <a:r>
              <a:rPr lang="nb-NO" dirty="0" err="1">
                <a:ea typeface="+mn-lt"/>
                <a:cs typeface="+mn-lt"/>
              </a:rPr>
              <a:t>samskapingsprosess</a:t>
            </a:r>
            <a:r>
              <a:rPr lang="nb-NO" dirty="0">
                <a:ea typeface="+mn-lt"/>
                <a:cs typeface="+mn-lt"/>
              </a:rPr>
              <a:t>  ender i en plan som havner «i en skuff»</a:t>
            </a:r>
            <a:endParaRPr lang="nb-NO" dirty="0"/>
          </a:p>
          <a:p>
            <a:r>
              <a:rPr lang="nb-NO" dirty="0">
                <a:ea typeface="+mn-lt"/>
                <a:cs typeface="+mn-lt"/>
              </a:rPr>
              <a:t>Å </a:t>
            </a:r>
            <a:r>
              <a:rPr lang="nb-NO" b="1" dirty="0">
                <a:ea typeface="+mn-lt"/>
                <a:cs typeface="+mn-lt"/>
              </a:rPr>
              <a:t>kalle en lovpålagt medvirkningsprosess </a:t>
            </a:r>
            <a:r>
              <a:rPr lang="nb-NO" b="1" i="1" dirty="0" err="1">
                <a:ea typeface="+mn-lt"/>
                <a:cs typeface="+mn-lt"/>
              </a:rPr>
              <a:t>samskaping</a:t>
            </a:r>
            <a:r>
              <a:rPr lang="nb-NO" b="1" dirty="0">
                <a:ea typeface="+mn-lt"/>
                <a:cs typeface="+mn-lt"/>
              </a:rPr>
              <a:t> </a:t>
            </a:r>
            <a:r>
              <a:rPr lang="nb-NO" dirty="0">
                <a:ea typeface="+mn-lt"/>
                <a:cs typeface="+mn-lt"/>
              </a:rPr>
              <a:t>kan føre til at innbyggerne som er mest engasjert får komme mer til orde og at man ikke hører alle som er berørt</a:t>
            </a:r>
            <a:endParaRPr lang="nb-NO" dirty="0"/>
          </a:p>
          <a:p>
            <a:pPr marL="0" indent="0">
              <a:buNone/>
            </a:pPr>
            <a:endParaRPr lang="nb-NO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6735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7B9CCD-5B5B-44FE-F8E7-4A0EC46E5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417D11C-2470-624C-CFFF-CC5D54B5C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1E3B1DA-CF41-BE11-D0D9-4224E318C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0954" y="213372"/>
            <a:ext cx="10362600" cy="68580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1CBD9AE4-E9E9-FF74-FF20-EB280A38A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354" y="0"/>
            <a:ext cx="6732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56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285144F-D7AD-93E5-71A9-D3FABB506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Bakgrunn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A0888D0-420C-5FF9-4A62-DA0C2C775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err="1"/>
              <a:t>SINTEFs</a:t>
            </a:r>
            <a:r>
              <a:rPr lang="nb-NO"/>
              <a:t> oppdrag:</a:t>
            </a:r>
          </a:p>
          <a:p>
            <a:pPr lvl="1"/>
            <a:r>
              <a:rPr lang="nb-NO"/>
              <a:t>Utvikle et kunnskapsgrunnlag og et kurs i samskaping</a:t>
            </a:r>
          </a:p>
          <a:p>
            <a:pPr lvl="1"/>
            <a:r>
              <a:rPr lang="nb-NO" err="1"/>
              <a:t>Følgeforske</a:t>
            </a:r>
            <a:r>
              <a:rPr lang="nb-NO"/>
              <a:t> prosjektarbeidet i By- og Bygdelaboratorium Innherred i to år</a:t>
            </a:r>
          </a:p>
          <a:p>
            <a:pPr lvl="1"/>
            <a:r>
              <a:rPr lang="nb-NO"/>
              <a:t>Utvikle en veileder for kulturmiljøbasert  besøksforvaltning</a:t>
            </a:r>
          </a:p>
          <a:p>
            <a:pPr lvl="1"/>
            <a:endParaRPr lang="nb-NO"/>
          </a:p>
          <a:p>
            <a:r>
              <a:rPr lang="nb-NO"/>
              <a:t>Mål med kurset:</a:t>
            </a:r>
          </a:p>
          <a:p>
            <a:pPr lvl="1"/>
            <a:r>
              <a:rPr lang="nb-NO"/>
              <a:t>Gi alle folkevalgte i  Innherred et felles utgangspunkt for å forstå og bidra til samskaping i egen kommune og regionen</a:t>
            </a:r>
          </a:p>
          <a:p>
            <a:pPr lvl="1"/>
            <a:endParaRPr lang="nb-NO"/>
          </a:p>
          <a:p>
            <a:r>
              <a:rPr lang="nb-NO"/>
              <a:t>Håkon Sivertsen og Lisa Ekmann – forskere i SINTEF, Steinkjer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2503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EB16F0-7066-BC4B-B49B-B1DA623A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Hvorfor samskaping?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B12508-FF14-D977-5B8E-27296334F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24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Får en bedre forståelse av innbyggere eller brukeres </a:t>
            </a:r>
            <a:r>
              <a:rPr lang="nb-NO" sz="24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behov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24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Innbyggerne er "</a:t>
            </a:r>
            <a:r>
              <a:rPr lang="nb-NO" sz="24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eksperter</a:t>
            </a:r>
            <a:r>
              <a:rPr lang="nb-NO" sz="24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 på sine lokalsamfunn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24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 får bedre og mer </a:t>
            </a:r>
            <a:r>
              <a:rPr lang="nb-NO" sz="24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treffsikre</a:t>
            </a:r>
            <a:r>
              <a:rPr lang="nb-NO" sz="24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løsninger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24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Sammensatte</a:t>
            </a:r>
            <a:r>
              <a:rPr lang="nb-NO" sz="24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2400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utfordringer som kan </a:t>
            </a:r>
            <a:r>
              <a:rPr lang="nb-NO" sz="24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løses gjennom </a:t>
            </a:r>
            <a:r>
              <a:rPr lang="nb-NO" sz="24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samarbeid</a:t>
            </a:r>
            <a:r>
              <a:rPr lang="nb-NO" sz="24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mellom flere aktører; offentlig, sivil og privat sektor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24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Deltakere får økt </a:t>
            </a:r>
            <a:r>
              <a:rPr lang="nb-NO" sz="24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eierskap</a:t>
            </a:r>
            <a:r>
              <a:rPr lang="nb-NO" sz="24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til løsninger som de selv er med i utformingen av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24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Bringer inn ny og </a:t>
            </a:r>
            <a:r>
              <a:rPr lang="nb-NO" sz="24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komplementær</a:t>
            </a:r>
            <a:r>
              <a:rPr lang="nb-NO" sz="24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kunnskap og andre ressurser til arbeidet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sz="24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Bringer inn nye, og noen ganger, </a:t>
            </a:r>
            <a:r>
              <a:rPr lang="nb-NO" sz="24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innovative</a:t>
            </a:r>
            <a:r>
              <a:rPr lang="nb-NO" sz="24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ideer </a:t>
            </a:r>
          </a:p>
        </p:txBody>
      </p:sp>
    </p:spTree>
    <p:extLst>
      <p:ext uri="{BB962C8B-B14F-4D97-AF65-F5344CB8AC3E}">
        <p14:creationId xmlns:p14="http://schemas.microsoft.com/office/powerpoint/2010/main" val="1085999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7B3475-69B1-F358-9894-F7F9E4732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Hvorfor vil folkevalgte ta del i </a:t>
            </a:r>
            <a:r>
              <a:rPr lang="nb-NO" err="1"/>
              <a:t>samskapingsprosesser</a:t>
            </a:r>
            <a:r>
              <a:rPr lang="nb-NO"/>
              <a:t>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1C7D85B-CF49-A1A8-2760-192BD3F2B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nb-N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nb-NO" sz="18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Dette sier folkevalgte på Innherred selv (spørreundersøkelse blant folkevalgte sommeren 2023):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nb-N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Engasjement for mitt lokalsamfunn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Engasjement for min kommune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virkemiddel for innovasjon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Samskapingsarbeid</a:t>
            </a:r>
            <a:r>
              <a:rPr lang="nb-NO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gir større verdier for samfunnet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72386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705ECF29-29B8-0868-C8E8-4B2FF191F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C94CBA3-47A1-9B0C-3851-561AB66F8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07645"/>
            <a:ext cx="23756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1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b-NO" altLang="nb-NO" sz="4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endParaRPr kumimoji="0" lang="nb-NO" altLang="nb-NO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10" name="Plassholder for innhold 9" descr="Et bilde som inneholder tekst, sirkel, diagram, skjermbilde&#10;&#10;Automatisk generert beskrivelse">
            <a:extLst>
              <a:ext uri="{FF2B5EF4-FFF2-40B4-BE49-F238E27FC236}">
                <a16:creationId xmlns:a16="http://schemas.microsoft.com/office/drawing/2014/main" id="{5AB4B42E-1630-3EA1-92D3-2CF04AC94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921"/>
          <a:stretch/>
        </p:blipFill>
        <p:spPr bwMode="auto">
          <a:xfrm>
            <a:off x="6834794" y="1458000"/>
            <a:ext cx="5229344" cy="54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Bilde 10" descr="Et bilde som inneholder tekst, sirkel, diagram, Font&#10;&#10;Automatisk generert beskrivelse">
            <a:extLst>
              <a:ext uri="{FF2B5EF4-FFF2-40B4-BE49-F238E27FC236}">
                <a16:creationId xmlns:a16="http://schemas.microsoft.com/office/drawing/2014/main" id="{A36AEE38-1F30-38EF-CAB9-9596CC71C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45" y="1458000"/>
            <a:ext cx="5212752" cy="5400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9D0D4ED-7682-F817-BDE2-E5BC137B9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1287" y="549408"/>
            <a:ext cx="5870713" cy="1325563"/>
          </a:xfrm>
        </p:spPr>
        <p:txBody>
          <a:bodyPr>
            <a:normAutofit/>
          </a:bodyPr>
          <a:lstStyle/>
          <a:p>
            <a:pPr algn="ctr"/>
            <a:r>
              <a:rPr lang="nb-NO" dirty="0">
                <a:cs typeface="Calibri Light"/>
              </a:rPr>
              <a:t>ha en strategi for </a:t>
            </a:r>
            <a:br>
              <a:rPr lang="nb-NO" dirty="0">
                <a:cs typeface="Calibri Light"/>
              </a:rPr>
            </a:br>
            <a:r>
              <a:rPr lang="nb-NO" dirty="0">
                <a:cs typeface="Calibri Light"/>
              </a:rPr>
              <a:t>endring og utvikling</a:t>
            </a: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209FAF55-C402-EF50-A8F7-E74F89468AF2}"/>
              </a:ext>
            </a:extLst>
          </p:cNvPr>
          <p:cNvSpPr txBox="1">
            <a:spLocks/>
          </p:cNvSpPr>
          <p:nvPr/>
        </p:nvSpPr>
        <p:spPr>
          <a:xfrm>
            <a:off x="399935" y="549408"/>
            <a:ext cx="50717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>
                <a:cs typeface="Calibri Light"/>
              </a:rPr>
              <a:t>produsere tjenester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FD7E179C-AF43-187A-794E-4065EBE8C4DF}"/>
              </a:ext>
            </a:extLst>
          </p:cNvPr>
          <p:cNvSpPr txBox="1"/>
          <p:nvPr/>
        </p:nvSpPr>
        <p:spPr>
          <a:xfrm>
            <a:off x="-127862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/>
              <a:t>Kommunen skal: </a:t>
            </a:r>
          </a:p>
        </p:txBody>
      </p:sp>
    </p:spTree>
    <p:extLst>
      <p:ext uri="{BB962C8B-B14F-4D97-AF65-F5344CB8AC3E}">
        <p14:creationId xmlns:p14="http://schemas.microsoft.com/office/powerpoint/2010/main" val="251687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DDD7E6-6D87-931F-357E-10CE97135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Definisjon 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D61A645-C064-F4B5-07FC-F2EFF491A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8190"/>
            <a:ext cx="10515600" cy="2226422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marL="22098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b-NO" sz="4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"Samskaping innebærer at to eller flere parter finner sammen i en </a:t>
            </a:r>
            <a:r>
              <a:rPr lang="nb-NO" sz="40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likeverdig felles bestrebelse</a:t>
            </a:r>
            <a:r>
              <a:rPr lang="nb-NO" sz="4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på å skape en løsning på et felles problem."</a:t>
            </a:r>
          </a:p>
          <a:p>
            <a:pPr marL="0" indent="0">
              <a:buNone/>
            </a:pPr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4DA58E6-EAA3-E9A6-359B-CE7D59D4746C}"/>
              </a:ext>
            </a:extLst>
          </p:cNvPr>
          <p:cNvSpPr txBox="1"/>
          <p:nvPr/>
        </p:nvSpPr>
        <p:spPr>
          <a:xfrm>
            <a:off x="838200" y="5428034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Referanse: </a:t>
            </a:r>
            <a:r>
              <a:rPr lang="en-GB" sz="1200" err="1"/>
              <a:t>Bentzen</a:t>
            </a:r>
            <a:r>
              <a:rPr lang="en-GB" sz="1200"/>
              <a:t>, T. Ø., </a:t>
            </a:r>
            <a:r>
              <a:rPr lang="en-GB" sz="1200" err="1"/>
              <a:t>Sørensen</a:t>
            </a:r>
            <a:r>
              <a:rPr lang="en-GB" sz="1200"/>
              <a:t>, E., &amp; </a:t>
            </a:r>
            <a:r>
              <a:rPr lang="en-GB" sz="1200" err="1"/>
              <a:t>Torfing</a:t>
            </a:r>
            <a:r>
              <a:rPr lang="en-GB" sz="1200"/>
              <a:t>, J. (2020). Strengthening public service production, administrative </a:t>
            </a:r>
            <a:r>
              <a:rPr lang="en-GB" sz="1200" err="1"/>
              <a:t>problemsolving</a:t>
            </a:r>
            <a:r>
              <a:rPr lang="en-GB" sz="1200"/>
              <a:t>, and political leadership through co-creation of innovative public value outcomes? </a:t>
            </a:r>
            <a:r>
              <a:rPr lang="en-GB" sz="1200" i="1"/>
              <a:t>Innovation Journal</a:t>
            </a:r>
            <a:r>
              <a:rPr lang="en-GB" sz="1200"/>
              <a:t>, 25(1), 1-28.</a:t>
            </a:r>
            <a:endParaRPr lang="nb-NO" sz="1200"/>
          </a:p>
        </p:txBody>
      </p:sp>
    </p:spTree>
    <p:extLst>
      <p:ext uri="{BB962C8B-B14F-4D97-AF65-F5344CB8AC3E}">
        <p14:creationId xmlns:p14="http://schemas.microsoft.com/office/powerpoint/2010/main" val="3410998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D66B93-BCC6-24EB-BA2C-8FDD51C7D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"Et felles problem"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650AECB-D7FD-FB74-216E-B946C5377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Men </a:t>
            </a:r>
            <a:r>
              <a:rPr lang="nb-NO" b="1" dirty="0"/>
              <a:t>hva</a:t>
            </a:r>
            <a:r>
              <a:rPr lang="nb-NO" dirty="0"/>
              <a:t> betyr egentlig "felles"?</a:t>
            </a:r>
          </a:p>
          <a:p>
            <a:r>
              <a:rPr lang="nb-NO" b="1" dirty="0"/>
              <a:t>Hvordan finner </a:t>
            </a:r>
            <a:r>
              <a:rPr lang="nb-NO" dirty="0"/>
              <a:t>vi det som er felles?</a:t>
            </a:r>
          </a:p>
          <a:p>
            <a:r>
              <a:rPr lang="nb-NO" b="1" dirty="0"/>
              <a:t>Hvem</a:t>
            </a:r>
            <a:r>
              <a:rPr lang="nb-NO" dirty="0"/>
              <a:t> er berettiget til å si at noe er felles? </a:t>
            </a:r>
          </a:p>
          <a:p>
            <a:r>
              <a:rPr lang="nb-NO" dirty="0"/>
              <a:t>Hvordan </a:t>
            </a:r>
            <a:r>
              <a:rPr lang="nb-NO" b="1" dirty="0"/>
              <a:t>avgrenser</a:t>
            </a:r>
            <a:r>
              <a:rPr lang="nb-NO" dirty="0"/>
              <a:t> vi hva som er felles? </a:t>
            </a:r>
          </a:p>
        </p:txBody>
      </p:sp>
    </p:spTree>
    <p:extLst>
      <p:ext uri="{BB962C8B-B14F-4D97-AF65-F5344CB8AC3E}">
        <p14:creationId xmlns:p14="http://schemas.microsoft.com/office/powerpoint/2010/main" val="79139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E600831-EF4B-B278-AD5E-C6BF0DDEF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682" y="2573778"/>
            <a:ext cx="6684820" cy="1892740"/>
          </a:xfrm>
        </p:spPr>
        <p:txBody>
          <a:bodyPr>
            <a:normAutofit/>
          </a:bodyPr>
          <a:lstStyle/>
          <a:p>
            <a:r>
              <a:rPr lang="nb-NO" sz="3600">
                <a:solidFill>
                  <a:schemeClr val="bg1"/>
                </a:solidFill>
              </a:rPr>
              <a:t>Aristoteles' kunnskapsbegrep: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4F06F90-1D6E-1A97-4EB0-4858965C4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6682" y="4284222"/>
            <a:ext cx="6447118" cy="1892740"/>
          </a:xfrm>
        </p:spPr>
        <p:txBody>
          <a:bodyPr/>
          <a:lstStyle/>
          <a:p>
            <a:r>
              <a:rPr lang="nb-NO" i="1" err="1">
                <a:solidFill>
                  <a:schemeClr val="bg1"/>
                </a:solidFill>
              </a:rPr>
              <a:t>Episteme</a:t>
            </a:r>
            <a:r>
              <a:rPr lang="nb-NO">
                <a:solidFill>
                  <a:schemeClr val="bg1"/>
                </a:solidFill>
              </a:rPr>
              <a:t>	 - vitenskapelig innsikt</a:t>
            </a:r>
          </a:p>
          <a:p>
            <a:r>
              <a:rPr lang="nb-NO" i="1" err="1">
                <a:solidFill>
                  <a:schemeClr val="bg1"/>
                </a:solidFill>
              </a:rPr>
              <a:t>Techne</a:t>
            </a:r>
            <a:r>
              <a:rPr lang="nb-NO">
                <a:solidFill>
                  <a:schemeClr val="bg1"/>
                </a:solidFill>
              </a:rPr>
              <a:t>	 - håndverk</a:t>
            </a:r>
          </a:p>
          <a:p>
            <a:r>
              <a:rPr lang="nb-NO" i="1" err="1">
                <a:solidFill>
                  <a:schemeClr val="bg1"/>
                </a:solidFill>
              </a:rPr>
              <a:t>Fronesis</a:t>
            </a:r>
            <a:r>
              <a:rPr lang="nb-NO" i="1">
                <a:solidFill>
                  <a:schemeClr val="bg1"/>
                </a:solidFill>
              </a:rPr>
              <a:t>  	 - </a:t>
            </a:r>
            <a:r>
              <a:rPr lang="nb-NO">
                <a:solidFill>
                  <a:schemeClr val="bg1"/>
                </a:solidFill>
              </a:rPr>
              <a:t>praktisk visdom</a:t>
            </a:r>
          </a:p>
          <a:p>
            <a:endParaRPr lang="nb-NO">
              <a:solidFill>
                <a:schemeClr val="bg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2A40EF0-E97D-0565-354C-6AD5C087B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58693" cy="681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6" name="Tittel 1">
            <a:extLst>
              <a:ext uri="{FF2B5EF4-FFF2-40B4-BE49-F238E27FC236}">
                <a16:creationId xmlns:a16="http://schemas.microsoft.com/office/drawing/2014/main" id="{850649EE-8BBF-DCEE-196E-63C5BB0B1D65}"/>
              </a:ext>
            </a:extLst>
          </p:cNvPr>
          <p:cNvSpPr txBox="1">
            <a:spLocks/>
          </p:cNvSpPr>
          <p:nvPr/>
        </p:nvSpPr>
        <p:spPr>
          <a:xfrm>
            <a:off x="4906682" y="308267"/>
            <a:ext cx="72853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>
                <a:solidFill>
                  <a:schemeClr val="bg1"/>
                </a:solidFill>
              </a:rPr>
              <a:t>Hvordan kan vi finne fram til den beste kunnskapen?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121221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Generic document" ma:contentTypeID="0x01010031B82B69D2361148B4D8F7EC156802130800ED03B2696E46CF479885144E84E67881" ma:contentTypeVersion="50" ma:contentTypeDescription="Opprett et nytt dokument." ma:contentTypeScope="" ma:versionID="555ec86722fbcfe312f5c7c4df0acebb">
  <xsd:schema xmlns:xsd="http://www.w3.org/2001/XMLSchema" xmlns:xs="http://www.w3.org/2001/XMLSchema" xmlns:p="http://schemas.microsoft.com/office/2006/metadata/properties" xmlns:ns2="8bbd4995-53b7-43e2-b62f-10947586ac31" xmlns:ns3="a091bdf4-78f1-48d6-95be-b271af1672b0" xmlns:ns4="2d31c664-ecfd-4987-a3db-5b97c6ffcf56" targetNamespace="http://schemas.microsoft.com/office/2006/metadata/properties" ma:root="true" ma:fieldsID="e7e52f69eae9f79e7f5a849e869817cd" ns2:_="" ns3:_="" ns4:_="">
    <xsd:import namespace="8bbd4995-53b7-43e2-b62f-10947586ac31"/>
    <xsd:import namespace="a091bdf4-78f1-48d6-95be-b271af1672b0"/>
    <xsd:import namespace="2d31c664-ecfd-4987-a3db-5b97c6ffcf56"/>
    <xsd:element name="properties">
      <xsd:complexType>
        <xsd:sequence>
          <xsd:element name="documentManagement">
            <xsd:complexType>
              <xsd:all>
                <xsd:element ref="ns2:ArchiveStatus" minOccurs="0"/>
                <xsd:element ref="ns2:CorpWorkflowApproval" minOccurs="0"/>
                <xsd:element ref="ns2:CorpWorkflowFeedback" minOccurs="0"/>
                <xsd:element ref="ns2:CorpSiteProjectNumber" minOccurs="0"/>
                <xsd:element ref="ns2:CorpSiteProjectName" minOccurs="0"/>
                <xsd:element ref="ns2:CorpSiteSubTitle" minOccurs="0"/>
                <xsd:element ref="ns2:CorpSiteAccess" minOccurs="0"/>
                <xsd:element ref="ns2:CorpSiteClassification" minOccurs="0"/>
                <xsd:element ref="ns2:CorpSiteTags" minOccurs="0"/>
                <xsd:element ref="ns2:CorpSiteProjectQA" minOccurs="0"/>
                <xsd:element ref="ns2:CorpSiteProjectOwner" minOccurs="0"/>
                <xsd:element ref="ns2:CorpSiteProjectLeader" minOccurs="0"/>
                <xsd:element ref="ns2:CorpSiteReportNumber" minOccurs="0"/>
                <xsd:element ref="ns2:CorpSiteISBN" minOccurs="0"/>
                <xsd:element ref="ns2:CorpSiteCoAuthors" minOccurs="0"/>
                <xsd:element ref="ns2:CorpSiteRecipientCompany" minOccurs="0"/>
                <xsd:element ref="ns2:CorpSiteRecipientPerson" minOccurs="0"/>
                <xsd:element ref="ns2:CorpSiteOurRef" minOccurs="0"/>
                <xsd:element ref="ns2:CorpSiteDocumentAuthor" minOccurs="0"/>
                <xsd:element ref="ns2:CorpSiteZipAddress" minOccurs="0"/>
                <xsd:element ref="ns2:CorpSiteZipContact" minOccurs="0"/>
                <xsd:element ref="ns2:CorpSiteVATNumber" minOccurs="0"/>
                <xsd:element ref="ns2:CorpSiteInstituteEmail" minOccurs="0"/>
                <xsd:element ref="ns2:CorpDocPageClassificationNbNo" minOccurs="0"/>
                <xsd:element ref="ns2:CorpDocClassificationEnUs" minOccurs="0"/>
                <xsd:element ref="ns2:CorpDocPageClassificationEnUs" minOccurs="0"/>
                <xsd:element ref="ns2:CorpDocClassificationNbNo" minOccurs="0"/>
                <xsd:element ref="ns2:CorpSiteInstituteEnUs" minOccurs="0"/>
                <xsd:element ref="ns2:CorpSiteInstitutePhone" minOccurs="0"/>
                <xsd:element ref="ns2:CorpSiteDocLanguage" minOccurs="0"/>
                <xsd:element ref="ns2:CorpDocInstitute" minOccurs="0"/>
                <xsd:element ref="ns2:CorpDocVersion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bd4995-53b7-43e2-b62f-10947586ac31" elementFormDefault="qualified">
    <xsd:import namespace="http://schemas.microsoft.com/office/2006/documentManagement/types"/>
    <xsd:import namespace="http://schemas.microsoft.com/office/infopath/2007/PartnerControls"/>
    <xsd:element name="ArchiveStatus" ma:index="8" nillable="true" ma:displayName="Arkivstatus" ma:internalName="ArchiveStatus">
      <xsd:simpleType>
        <xsd:restriction base="dms:Text">
          <xsd:maxLength value="255"/>
        </xsd:restriction>
      </xsd:simpleType>
    </xsd:element>
    <xsd:element name="CorpWorkflowApproval" ma:index="9" nillable="true" ma:displayName="Status godkjenning" ma:internalName="CorpWorkflowApproval">
      <xsd:simpleType>
        <xsd:restriction base="dms:Text">
          <xsd:maxLength value="255"/>
        </xsd:restriction>
      </xsd:simpleType>
    </xsd:element>
    <xsd:element name="CorpWorkflowFeedback" ma:index="10" nillable="true" ma:displayName="Status kvalitetssikring" ma:internalName="CorpWorkflowFeedback">
      <xsd:simpleType>
        <xsd:restriction base="dms:Text">
          <xsd:maxLength value="255"/>
        </xsd:restriction>
      </xsd:simpleType>
    </xsd:element>
    <xsd:element name="CorpSiteProjectNumber" ma:index="12" nillable="true" ma:displayName="Prosjektnummer" ma:default="" ma:internalName="CorpSiteProjectNumber">
      <xsd:simpleType>
        <xsd:restriction base="dms:Text">
          <xsd:maxLength value="255"/>
        </xsd:restriction>
      </xsd:simpleType>
    </xsd:element>
    <xsd:element name="CorpSiteProjectName" ma:index="13" nillable="true" ma:displayName="Prosjektnavn" ma:internalName="CorpSiteProjectName">
      <xsd:simpleType>
        <xsd:restriction base="dms:Text">
          <xsd:maxLength value="255"/>
        </xsd:restriction>
      </xsd:simpleType>
    </xsd:element>
    <xsd:element name="CorpSiteSubTitle" ma:index="14" nillable="true" ma:displayName="Undertittel" ma:internalName="CorpSiteSubTitle">
      <xsd:simpleType>
        <xsd:restriction base="dms:Text">
          <xsd:maxLength value="255"/>
        </xsd:restriction>
      </xsd:simpleType>
    </xsd:element>
    <xsd:element name="CorpSiteAccess" ma:index="15" nillable="true" ma:displayName="Lesetilgang" ma:default="Kun navngitte medlemmer" ma:format="Dropdown" ma:internalName="CorpSiteAccess">
      <xsd:simpleType>
        <xsd:restriction base="dms:Choice">
          <xsd:enumeration value="Kun navngitte medlemmer"/>
          <xsd:enumeration value="SINTEF"/>
          <xsd:enumeration value="Institutt"/>
          <xsd:enumeration value="Avdeling"/>
          <xsd:maxLength value="255"/>
        </xsd:restriction>
      </xsd:simpleType>
    </xsd:element>
    <xsd:element name="CorpSiteClassification" ma:index="16" nillable="true" ma:displayName="Gradering" ma:default="Åpen" ma:internalName="CorpSiteClassification">
      <xsd:simpleType>
        <xsd:restriction base="dms:Choice">
          <xsd:enumeration value="Åpen"/>
          <xsd:enumeration value="Fortrolig"/>
          <xsd:enumeration value="Strengt fortrolig"/>
          <xsd:maxLength value="255"/>
        </xsd:restriction>
      </xsd:simpleType>
    </xsd:element>
    <xsd:element name="CorpSiteTags" ma:index="17" nillable="true" ma:displayName="Tags" ma:internalName="CorpSiteTags">
      <xsd:simpleType>
        <xsd:restriction base="dms:Text">
          <xsd:maxLength value="255"/>
        </xsd:restriction>
      </xsd:simpleType>
    </xsd:element>
    <xsd:element name="CorpSiteProjectQA" ma:index="18" nillable="true" ma:displayName="Kvalitestsansvarlig" ma:list="UserInfo" ma:SharePointGroup="0" ma:internalName="CorpSiteProjectQA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rpSiteProjectOwner" ma:index="19" nillable="true" ma:displayName="Prosjekteier" ma:list="UserInfo" ma:SharePointGroup="0" ma:internalName="CorpSiteProject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rpSiteProjectLeader" ma:index="20" nillable="true" ma:displayName="Prosjektleder" ma:list="UserInfo" ma:SharePointGroup="0" ma:internalName="CorpSiteProjectLead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rpSiteReportNumber" ma:index="21" nillable="true" ma:displayName="Rapport nummer" ma:internalName="CorpSiteReportNumber">
      <xsd:simpleType>
        <xsd:restriction base="dms:Text">
          <xsd:maxLength value="255"/>
        </xsd:restriction>
      </xsd:simpleType>
    </xsd:element>
    <xsd:element name="CorpSiteISBN" ma:index="22" nillable="true" ma:displayName="ISBN" ma:internalName="CorpSiteISBN">
      <xsd:simpleType>
        <xsd:restriction base="dms:Text">
          <xsd:maxLength value="255"/>
        </xsd:restriction>
      </xsd:simpleType>
    </xsd:element>
    <xsd:element name="CorpSiteCoAuthors" ma:index="23" nillable="true" ma:displayName="Medforfattere" ma:internalName="CorpSiteCoAuthors">
      <xsd:simpleType>
        <xsd:restriction base="dms:Text">
          <xsd:maxLength value="255"/>
        </xsd:restriction>
      </xsd:simpleType>
    </xsd:element>
    <xsd:element name="CorpSiteRecipientCompany" ma:index="24" nillable="true" ma:displayName="Mottakende selskap" ma:internalName="CorpSiteRecipientCompany">
      <xsd:simpleType>
        <xsd:restriction base="dms:Text">
          <xsd:maxLength value="255"/>
        </xsd:restriction>
      </xsd:simpleType>
    </xsd:element>
    <xsd:element name="CorpSiteRecipientPerson" ma:index="25" nillable="true" ma:displayName="Mottakende person" ma:internalName="CorpSiteRecipientPerson">
      <xsd:simpleType>
        <xsd:restriction base="dms:Text">
          <xsd:maxLength value="255"/>
        </xsd:restriction>
      </xsd:simpleType>
    </xsd:element>
    <xsd:element name="CorpSiteOurRef" ma:index="26" nillable="true" ma:displayName="Vår ref" ma:internalName="CorpSiteOurRef">
      <xsd:simpleType>
        <xsd:restriction base="dms:Text">
          <xsd:maxLength value="255"/>
        </xsd:restriction>
      </xsd:simpleType>
    </xsd:element>
    <xsd:element name="CorpSiteDocumentAuthor" ma:index="27" nillable="true" ma:displayName="Hovedforfatter" ma:internalName="CorpSiteDocumentAutho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rpSiteZipAddress" ma:index="28" nillable="true" ma:displayName="Adresse" ma:internalName="CorpSiteZipAddress">
      <xsd:simpleType>
        <xsd:restriction base="dms:Note">
          <xsd:maxLength value="255"/>
        </xsd:restriction>
      </xsd:simpleType>
    </xsd:element>
    <xsd:element name="CorpSiteZipContact" ma:index="29" nillable="true" ma:displayName="Kontakt" ma:internalName="CorpSiteZipContact">
      <xsd:simpleType>
        <xsd:restriction base="dms:Note">
          <xsd:maxLength value="255"/>
        </xsd:restriction>
      </xsd:simpleType>
    </xsd:element>
    <xsd:element name="CorpSiteVATNumber" ma:index="30" nillable="true" ma:displayName="Foretaksnummer" ma:internalName="CorpSiteVATNumber">
      <xsd:simpleType>
        <xsd:restriction base="dms:Text">
          <xsd:maxLength value="255"/>
        </xsd:restriction>
      </xsd:simpleType>
    </xsd:element>
    <xsd:element name="CorpSiteInstituteEmail" ma:index="31" nillable="true" ma:displayName="E-post institutt" ma:internalName="CorpSiteInstituteEmail">
      <xsd:simpleType>
        <xsd:restriction base="dms:Text">
          <xsd:maxLength value="255"/>
        </xsd:restriction>
      </xsd:simpleType>
    </xsd:element>
    <xsd:element name="CorpDocPageClassificationNbNo" ma:index="32" nillable="true" ma:displayName="Gradering Denne Siden" ma:default="Åpen" ma:internalName="CorpDocPageClassificationNbNo">
      <xsd:simpleType>
        <xsd:restriction base="dms:Choice">
          <xsd:enumeration value="Åpen"/>
          <xsd:enumeration value="Intern"/>
          <xsd:enumeration value="Fortrolig"/>
          <xsd:enumeration value="Strengt fortrolig"/>
          <xsd:maxLength value="255"/>
        </xsd:restriction>
      </xsd:simpleType>
    </xsd:element>
    <xsd:element name="CorpDocClassificationEnUs" ma:index="33" nillable="true" ma:displayName="Classification" ma:default="Unrestricted" ma:internalName="CorpDocClassificationEnUs">
      <xsd:simpleType>
        <xsd:restriction base="dms:Choice">
          <xsd:enumeration value="Unrestricted"/>
          <xsd:enumeration value="Internal"/>
          <xsd:enumeration value="Restricted"/>
          <xsd:enumeration value="Confidential"/>
          <xsd:maxLength value="255"/>
        </xsd:restriction>
      </xsd:simpleType>
    </xsd:element>
    <xsd:element name="CorpDocPageClassificationEnUs" ma:index="34" nillable="true" ma:displayName="Classification This Page" ma:default="Unrestricted" ma:internalName="CorpDocPageClassificationEnUs">
      <xsd:simpleType>
        <xsd:restriction base="dms:Choice">
          <xsd:enumeration value="Unrestricted"/>
          <xsd:enumeration value="Internal"/>
          <xsd:enumeration value="Restricted"/>
          <xsd:enumeration value="Confidential"/>
          <xsd:maxLength value="255"/>
        </xsd:restriction>
      </xsd:simpleType>
    </xsd:element>
    <xsd:element name="CorpDocClassificationNbNo" ma:index="35" nillable="true" ma:displayName="Gradering" ma:default="Åpen" ma:internalName="CorpDocClassificationNbNo">
      <xsd:simpleType>
        <xsd:restriction base="dms:Choice">
          <xsd:enumeration value="Åpen"/>
          <xsd:enumeration value="Intern"/>
          <xsd:enumeration value="Fortrolig"/>
          <xsd:enumeration value="Strengt fortrolig"/>
          <xsd:maxLength value="255"/>
        </xsd:restriction>
      </xsd:simpleType>
    </xsd:element>
    <xsd:element name="CorpSiteInstituteEnUs" ma:index="36" nillable="true" ma:displayName="InstituteEng" ma:internalName="CorpSiteInstituteEnUs">
      <xsd:simpleType>
        <xsd:restriction base="dms:Text">
          <xsd:maxLength value="255"/>
        </xsd:restriction>
      </xsd:simpleType>
    </xsd:element>
    <xsd:element name="CorpSiteInstitutePhone" ma:index="37" nillable="true" ma:displayName="Institutt telefon" ma:internalName="CorpSiteInstitutePhone">
      <xsd:simpleType>
        <xsd:restriction base="dms:Text">
          <xsd:maxLength value="255"/>
        </xsd:restriction>
      </xsd:simpleType>
    </xsd:element>
    <xsd:element name="CorpSiteDocLanguage" ma:index="38" nillable="true" ma:displayName="Språk" ma:internalName="CorpSiteDocLanguage">
      <xsd:simpleType>
        <xsd:restriction base="dms:Text">
          <xsd:maxLength value="255"/>
        </xsd:restriction>
      </xsd:simpleType>
    </xsd:element>
    <xsd:element name="CorpDocInstitute" ma:index="39" nillable="true" ma:displayName="Institutt" ma:internalName="CorpDocInstitute">
      <xsd:simpleType>
        <xsd:restriction base="dms:Text">
          <xsd:maxLength value="255"/>
        </xsd:restriction>
      </xsd:simpleType>
    </xsd:element>
    <xsd:element name="CorpDocVersion" ma:index="40" nillable="true" ma:displayName="Versjon" ma:internalName="CorpDocVersion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91bdf4-78f1-48d6-95be-b271af1672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42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46" nillable="true" ma:taxonomy="true" ma:internalName="lcf76f155ced4ddcb4097134ff3c332f" ma:taxonomyFieldName="MediaServiceImageTags" ma:displayName="Bildemerkelapper" ma:readOnly="false" ma:fieldId="{5cf76f15-5ced-4ddc-b409-7134ff3c332f}" ma:taxonomyMulti="true" ma:sspId="322a372c-f9c2-4fd8-9939-aea158435b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4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5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5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5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5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5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31c664-ecfd-4987-a3db-5b97c6ffcf56" elementFormDefault="qualified">
    <xsd:import namespace="http://schemas.microsoft.com/office/2006/documentManagement/types"/>
    <xsd:import namespace="http://schemas.microsoft.com/office/infopath/2007/PartnerControls"/>
    <xsd:element name="SharedWithUsers" ma:index="43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44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47" nillable="true" ma:displayName="Taxonomy Catch All Column" ma:hidden="true" ma:list="{558698c2-81d5-4de4-bcd0-351be68a3b8b}" ma:internalName="TaxCatchAll" ma:showField="CatchAllData" ma:web="2d31c664-ecfd-4987-a3db-5b97c6ffcf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rpDocClassificationEnUs xmlns="8bbd4995-53b7-43e2-b62f-10947586ac31">Unrestricted</CorpDocClassificationEnUs>
    <CorpDocClassificationNbNo xmlns="8bbd4995-53b7-43e2-b62f-10947586ac31">Åpen</CorpDocClassificationNbNo>
    <CorpDocPageClassificationEnUs xmlns="8bbd4995-53b7-43e2-b62f-10947586ac31">Unrestricted</CorpDocPageClassificationEnUs>
    <CorpDocPageClassificationNbNo xmlns="8bbd4995-53b7-43e2-b62f-10947586ac31">Åpen</CorpDocPageClassificationNbNo>
    <CorpSiteAccess xmlns="8bbd4995-53b7-43e2-b62f-10947586ac31">Kun navngitte medlemmer</CorpSiteAccess>
    <CorpSiteClassification xmlns="8bbd4995-53b7-43e2-b62f-10947586ac31">Åpen</CorpSiteClassification>
    <CorpSiteZipContact xmlns="8bbd4995-53b7-43e2-b62f-10947586ac31" xsi:nil="true"/>
    <TaxCatchAll xmlns="2d31c664-ecfd-4987-a3db-5b97c6ffcf56" xsi:nil="true"/>
    <CorpSiteProjectLeader xmlns="8bbd4995-53b7-43e2-b62f-10947586ac31">
      <UserInfo>
        <DisplayName/>
        <AccountId xsi:nil="true"/>
        <AccountType/>
      </UserInfo>
    </CorpSiteProjectLeader>
    <CorpSiteSubTitle xmlns="8bbd4995-53b7-43e2-b62f-10947586ac31" xsi:nil="true"/>
    <CorpSiteTags xmlns="8bbd4995-53b7-43e2-b62f-10947586ac31" xsi:nil="true"/>
    <CorpSiteISBN xmlns="8bbd4995-53b7-43e2-b62f-10947586ac31" xsi:nil="true"/>
    <CorpWorkflowFeedback xmlns="8bbd4995-53b7-43e2-b62f-10947586ac31" xsi:nil="true"/>
    <CorpSiteRecipientPerson xmlns="8bbd4995-53b7-43e2-b62f-10947586ac31" xsi:nil="true"/>
    <lcf76f155ced4ddcb4097134ff3c332f xmlns="a091bdf4-78f1-48d6-95be-b271af1672b0">
      <Terms xmlns="http://schemas.microsoft.com/office/infopath/2007/PartnerControls"/>
    </lcf76f155ced4ddcb4097134ff3c332f>
    <CorpSiteProjectNumber xmlns="8bbd4995-53b7-43e2-b62f-10947586ac31" xsi:nil="true"/>
    <CorpSiteProjectName xmlns="8bbd4995-53b7-43e2-b62f-10947586ac31" xsi:nil="true"/>
    <CorpDocInstitute xmlns="8bbd4995-53b7-43e2-b62f-10947586ac31" xsi:nil="true"/>
    <CorpSiteInstitutePhone xmlns="8bbd4995-53b7-43e2-b62f-10947586ac31" xsi:nil="true"/>
    <CorpSiteProjectOwner xmlns="8bbd4995-53b7-43e2-b62f-10947586ac31">
      <UserInfo>
        <DisplayName/>
        <AccountId xsi:nil="true"/>
        <AccountType/>
      </UserInfo>
    </CorpSiteProjectOwner>
    <CorpSiteInstituteEmail xmlns="8bbd4995-53b7-43e2-b62f-10947586ac31" xsi:nil="true"/>
    <CorpSiteCoAuthors xmlns="8bbd4995-53b7-43e2-b62f-10947586ac31" xsi:nil="true"/>
    <CorpSiteDocumentAuthor xmlns="8bbd4995-53b7-43e2-b62f-10947586ac31">
      <UserInfo>
        <DisplayName/>
        <AccountId xsi:nil="true"/>
        <AccountType/>
      </UserInfo>
    </CorpSiteDocumentAuthor>
    <CorpSiteInstituteEnUs xmlns="8bbd4995-53b7-43e2-b62f-10947586ac31" xsi:nil="true"/>
    <CorpSiteRecipientCompany xmlns="8bbd4995-53b7-43e2-b62f-10947586ac31" xsi:nil="true"/>
    <CorpSiteDocLanguage xmlns="8bbd4995-53b7-43e2-b62f-10947586ac31" xsi:nil="true"/>
    <CorpDocVersion xmlns="8bbd4995-53b7-43e2-b62f-10947586ac31" xsi:nil="true"/>
    <CorpWorkflowApproval xmlns="8bbd4995-53b7-43e2-b62f-10947586ac31" xsi:nil="true"/>
    <ArchiveStatus xmlns="8bbd4995-53b7-43e2-b62f-10947586ac31" xsi:nil="true"/>
    <CorpSiteProjectQA xmlns="8bbd4995-53b7-43e2-b62f-10947586ac31">
      <UserInfo>
        <DisplayName/>
        <AccountId xsi:nil="true"/>
        <AccountType/>
      </UserInfo>
    </CorpSiteProjectQA>
    <CorpSiteZipAddress xmlns="8bbd4995-53b7-43e2-b62f-10947586ac31" xsi:nil="true"/>
    <CorpSiteVATNumber xmlns="8bbd4995-53b7-43e2-b62f-10947586ac31" xsi:nil="true"/>
    <CorpSiteReportNumber xmlns="8bbd4995-53b7-43e2-b62f-10947586ac31" xsi:nil="true"/>
    <CorpSiteOurRef xmlns="8bbd4995-53b7-43e2-b62f-10947586ac31" xsi:nil="true"/>
  </documentManagement>
</p:properties>
</file>

<file path=customXml/itemProps1.xml><?xml version="1.0" encoding="utf-8"?>
<ds:datastoreItem xmlns:ds="http://schemas.openxmlformats.org/officeDocument/2006/customXml" ds:itemID="{75E0147A-EE55-4185-8019-1DAE32073B3D}">
  <ds:schemaRefs>
    <ds:schemaRef ds:uri="2d31c664-ecfd-4987-a3db-5b97c6ffcf56"/>
    <ds:schemaRef ds:uri="8bbd4995-53b7-43e2-b62f-10947586ac31"/>
    <ds:schemaRef ds:uri="a091bdf4-78f1-48d6-95be-b271af1672b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7A043E3-9C89-4E7E-AF27-7616CB7A0EC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5D19FF-185D-4CFF-9F47-6850D0519884}">
  <ds:schemaRefs>
    <ds:schemaRef ds:uri="2d31c664-ecfd-4987-a3db-5b97c6ffcf56"/>
    <ds:schemaRef ds:uri="8bbd4995-53b7-43e2-b62f-10947586ac31"/>
    <ds:schemaRef ds:uri="a091bdf4-78f1-48d6-95be-b271af1672b0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901</Words>
  <Application>Microsoft Office PowerPoint</Application>
  <PresentationFormat>Widescreen</PresentationFormat>
  <Paragraphs>115</Paragraphs>
  <Slides>18</Slides>
  <Notes>4</Notes>
  <HiddenSlides>1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5" baseType="lpstr">
      <vt:lpstr>-apple-system</vt:lpstr>
      <vt:lpstr>Arial</vt:lpstr>
      <vt:lpstr>Calibri</vt:lpstr>
      <vt:lpstr>Calibri Light</vt:lpstr>
      <vt:lpstr>Courier New</vt:lpstr>
      <vt:lpstr>Symbol</vt:lpstr>
      <vt:lpstr>Office-tema</vt:lpstr>
      <vt:lpstr>Kurs i samskaping</vt:lpstr>
      <vt:lpstr>PowerPoint-presentasjon</vt:lpstr>
      <vt:lpstr>Bakgrunn</vt:lpstr>
      <vt:lpstr>Hvorfor samskaping?</vt:lpstr>
      <vt:lpstr>Hvorfor vil folkevalgte ta del i samskapingsprosesser?</vt:lpstr>
      <vt:lpstr>ha en strategi for  endring og utvikling</vt:lpstr>
      <vt:lpstr>Definisjon </vt:lpstr>
      <vt:lpstr>"Et felles problem"</vt:lpstr>
      <vt:lpstr>Aristoteles' kunnskapsbegrep:</vt:lpstr>
      <vt:lpstr>Et felles problem, men hvilken kunnskap behøver vi?</vt:lpstr>
      <vt:lpstr>Aktører og deres motiver og bidrag i samskaping</vt:lpstr>
      <vt:lpstr>Prinsipper for en likeverdig, felles bestrebelse</vt:lpstr>
      <vt:lpstr>PowerPoint-presentasjon</vt:lpstr>
      <vt:lpstr>PowerPoint-presentasjon</vt:lpstr>
      <vt:lpstr>PowerPoint-presentasjon</vt:lpstr>
      <vt:lpstr>Rostadbrygga, Verdal sentrum</vt:lpstr>
      <vt:lpstr>Kurs i samskaping</vt:lpstr>
      <vt:lpstr>Tre fallgruver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Kurs i samskaping</dc:title>
  <dc:creator>Håkon Sivertsen</dc:creator>
  <cp:lastModifiedBy>Håkon Sivertsen</cp:lastModifiedBy>
  <cp:revision>19</cp:revision>
  <dcterms:created xsi:type="dcterms:W3CDTF">2024-02-02T09:21:35Z</dcterms:created>
  <dcterms:modified xsi:type="dcterms:W3CDTF">2024-03-21T14:18:48Z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0x01010031B82B69D2361148B4D8F7EC156802130800ED03B2696E46CF479885144E84E67881</vt:lpwstr>
  </property>
  <property fmtid="{D5CDD505-2E9C-101B-9397-08002B2CF9AE}" pid="3" name="MediaServiceImageTags">
    <vt:lpwstr/>
  </property>
  <property fmtid="{D5CDD505-2E9C-101B-9397-08002B2CF9AE}" pid="4" name="_AdHocReviewCycleID">
    <vt:i4>-1075884858</vt:i4>
  </property>
  <property fmtid="{D5CDD505-2E9C-101B-9397-08002B2CF9AE}" pid="5" name="_NewReviewCycle">
    <vt:lpwstr/>
  </property>
  <property fmtid="{D5CDD505-2E9C-101B-9397-08002B2CF9AE}" pid="6" name="_EmailSubject">
    <vt:lpwstr>Innledning fra meg på nettseminaret senere i dag</vt:lpwstr>
  </property>
  <property fmtid="{D5CDD505-2E9C-101B-9397-08002B2CF9AE}" pid="7" name="_AuthorEmail">
    <vt:lpwstr>hakon.sivertsen@sintef.no</vt:lpwstr>
  </property>
  <property fmtid="{D5CDD505-2E9C-101B-9397-08002B2CF9AE}" pid="8" name="_AuthorEmailDisplayName">
    <vt:lpwstr>Håkon Sivertsen</vt:lpwstr>
  </property>
</Properties>
</file>