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embeddedFontLst>
    <p:embeddedFont>
      <p:font typeface="Bebas Neue" panose="020B0606020202050201" pitchFamily="34" charset="77"/>
      <p:regular r:id="rId17"/>
    </p:embeddedFont>
    <p:embeddedFont>
      <p:font typeface="Source Sans Pro" panose="020B0503030403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ml9Z3UWiGsOBIKw9BkKJFc69T9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4"/>
    <p:restoredTop sz="94679"/>
  </p:normalViewPr>
  <p:slideViewPr>
    <p:cSldViewPr snapToGrid="0">
      <p:cViewPr varScale="1">
        <p:scale>
          <a:sx n="156" d="100"/>
          <a:sy n="156" d="100"/>
        </p:scale>
        <p:origin x="18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b2c79f487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b2c79f4875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2b2c79f4875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c4e08b5802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c4e08b5802_0_2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Rebekka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4d827033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c4d827033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c4d827033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b298db09e0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b298db09e0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a:t>Forandringshuset som konsept ble utviklet av KFUK-KFUM i Sverige under navnet Fryshuset.</a:t>
            </a:r>
            <a:endParaRPr/>
          </a:p>
          <a:p>
            <a:pPr marL="0" lvl="0" indent="0" algn="l" rtl="0">
              <a:lnSpc>
                <a:spcPct val="100000"/>
              </a:lnSpc>
              <a:spcBef>
                <a:spcPts val="0"/>
              </a:spcBef>
              <a:spcAft>
                <a:spcPts val="0"/>
              </a:spcAft>
              <a:buSzPts val="1400"/>
              <a:buNone/>
            </a:pPr>
            <a:r>
              <a:rPr lang="no-NO"/>
              <a:t>KFUK-KFUM har fått rettighetene til å ta dette til Norge som Forandringshuset, og akkurat i disse dager etablerer man tilsvarende konsept i Danmark som Fairhuset.</a:t>
            </a:r>
            <a:endParaRPr/>
          </a:p>
          <a:p>
            <a:pPr marL="0" lvl="0" indent="0" algn="l" rtl="0">
              <a:lnSpc>
                <a:spcPct val="100000"/>
              </a:lnSpc>
              <a:spcBef>
                <a:spcPts val="0"/>
              </a:spcBef>
              <a:spcAft>
                <a:spcPts val="0"/>
              </a:spcAft>
              <a:buSzPts val="1400"/>
              <a:buNone/>
            </a:pPr>
            <a:r>
              <a:rPr lang="no-NO"/>
              <a:t>I Norge er i dag Forandringshuset etablert på 11 forskjellige steder, med litt forskjellig innretning fra sted til sted. De to neste etableringene vil komme i Hønefoss - og som det første nord for Dovre, i Levanger - hvis nødvendige forhold rundt samarbeid og finansiering faller på plass.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100" b="1" u="sng"/>
              <a:t>Åpen:</a:t>
            </a:r>
            <a:endParaRPr sz="1100" b="1" u="sng"/>
          </a:p>
          <a:p>
            <a:pPr marL="0" lvl="0" indent="0" algn="l" rtl="0">
              <a:lnSpc>
                <a:spcPct val="100000"/>
              </a:lnSpc>
              <a:spcBef>
                <a:spcPts val="0"/>
              </a:spcBef>
              <a:spcAft>
                <a:spcPts val="0"/>
              </a:spcAft>
              <a:buSzPts val="1100"/>
              <a:buNone/>
            </a:pPr>
            <a:r>
              <a:rPr lang="no-NO" sz="1100"/>
              <a:t>Forandringshuset er åpent for alle som vil delta uavhengig av kjønn, seksuell- og religiøs identitet, etnisitet, nasjonalitet og økonomisk situasjon. Vi kjemper for alle unges rett til å leve som hele mennesker, og jobber særlig med å inkludere de av oss som av ulike grunner opplever utenforskap.</a:t>
            </a:r>
            <a:endParaRPr sz="1100"/>
          </a:p>
          <a:p>
            <a:pPr marL="0" lvl="0" indent="0" algn="l" rtl="0">
              <a:lnSpc>
                <a:spcPct val="100000"/>
              </a:lnSpc>
              <a:spcBef>
                <a:spcPts val="0"/>
              </a:spcBef>
              <a:spcAft>
                <a:spcPts val="0"/>
              </a:spcAft>
              <a:buSzPts val="1100"/>
              <a:buNone/>
            </a:pPr>
            <a:endParaRPr sz="1100"/>
          </a:p>
          <a:p>
            <a:pPr marL="0" lvl="0" indent="0" algn="l" rtl="0">
              <a:lnSpc>
                <a:spcPct val="100000"/>
              </a:lnSpc>
              <a:spcBef>
                <a:spcPts val="0"/>
              </a:spcBef>
              <a:spcAft>
                <a:spcPts val="0"/>
              </a:spcAft>
              <a:buSzPts val="1100"/>
              <a:buNone/>
            </a:pPr>
            <a:r>
              <a:rPr lang="no-NO" sz="1100" b="1" u="sng"/>
              <a:t>Modig:</a:t>
            </a:r>
            <a:endParaRPr sz="1100" b="1" u="sng"/>
          </a:p>
          <a:p>
            <a:pPr marL="0" lvl="0" indent="0" algn="l" rtl="0">
              <a:lnSpc>
                <a:spcPct val="100000"/>
              </a:lnSpc>
              <a:spcBef>
                <a:spcPts val="0"/>
              </a:spcBef>
              <a:spcAft>
                <a:spcPts val="0"/>
              </a:spcAft>
              <a:buSzPts val="1100"/>
              <a:buNone/>
            </a:pPr>
            <a:r>
              <a:rPr lang="no-NO" sz="1100"/>
              <a:t>Vi står opp mot urett og kjemper for at barn og unge skal bli </a:t>
            </a:r>
            <a:r>
              <a:rPr lang="no-NO" sz="1100" b="1"/>
              <a:t>sett og hørt,</a:t>
            </a:r>
            <a:r>
              <a:rPr lang="no-NO" sz="1100"/>
              <a:t> lokalt og globalt. Vi jobber for at unges ideer, behov, tro og drømmer skal tas på alvor i samfunnet. Vi lytter til barn og unges behov og Forandringshuset er </a:t>
            </a:r>
            <a:r>
              <a:rPr lang="no-NO" sz="1100" b="1"/>
              <a:t>kontinuerlig i endring</a:t>
            </a:r>
            <a:r>
              <a:rPr lang="no-NO" sz="1100"/>
              <a:t> for å svare på disse behovene.</a:t>
            </a:r>
            <a:endParaRPr sz="1100"/>
          </a:p>
          <a:p>
            <a:pPr marL="0" lvl="0" indent="0" algn="l" rtl="0">
              <a:lnSpc>
                <a:spcPct val="100000"/>
              </a:lnSpc>
              <a:spcBef>
                <a:spcPts val="0"/>
              </a:spcBef>
              <a:spcAft>
                <a:spcPts val="0"/>
              </a:spcAft>
              <a:buSzPts val="1100"/>
              <a:buNone/>
            </a:pPr>
            <a:endParaRPr sz="1100"/>
          </a:p>
          <a:p>
            <a:pPr marL="0" lvl="0" indent="0" algn="l" rtl="0">
              <a:lnSpc>
                <a:spcPct val="100000"/>
              </a:lnSpc>
              <a:spcBef>
                <a:spcPts val="0"/>
              </a:spcBef>
              <a:spcAft>
                <a:spcPts val="0"/>
              </a:spcAft>
              <a:buSzPts val="1100"/>
              <a:buNone/>
            </a:pPr>
            <a:r>
              <a:rPr lang="no-NO" sz="1100" b="1" u="sng"/>
              <a:t>Utviklende:</a:t>
            </a:r>
            <a:endParaRPr sz="1100" b="1" u="sng"/>
          </a:p>
          <a:p>
            <a:pPr marL="0" lvl="0" indent="0" algn="l" rtl="0">
              <a:lnSpc>
                <a:spcPct val="100000"/>
              </a:lnSpc>
              <a:spcBef>
                <a:spcPts val="0"/>
              </a:spcBef>
              <a:spcAft>
                <a:spcPts val="0"/>
              </a:spcAft>
              <a:buSzPts val="1100"/>
              <a:buNone/>
            </a:pPr>
            <a:r>
              <a:rPr lang="no-NO" sz="1100"/>
              <a:t>Forandringshuset gir unge mennesker mulighet til å utfolde seg og utvikle sine evner og talenter. Vi gir unge tro på seg selv og verktøy til å påvirke egne framtidsutsikter. Vi ser muligheter der andre ser problemer.</a:t>
            </a:r>
            <a:endParaRPr sz="1100"/>
          </a:p>
          <a:p>
            <a:pPr marL="0" lvl="0" indent="0" algn="l" rtl="0">
              <a:lnSpc>
                <a:spcPct val="100000"/>
              </a:lnSpc>
              <a:spcBef>
                <a:spcPts val="0"/>
              </a:spcBef>
              <a:spcAft>
                <a:spcPts val="0"/>
              </a:spcAft>
              <a:buSzPts val="1100"/>
              <a:buNone/>
            </a:pPr>
            <a:endParaRPr sz="1100"/>
          </a:p>
          <a:p>
            <a:pPr marL="0" lvl="0" indent="0" algn="l" rtl="0">
              <a:lnSpc>
                <a:spcPct val="100000"/>
              </a:lnSpc>
              <a:spcBef>
                <a:spcPts val="0"/>
              </a:spcBef>
              <a:spcAft>
                <a:spcPts val="0"/>
              </a:spcAft>
              <a:buSzPts val="1100"/>
              <a:buNone/>
            </a:pPr>
            <a:r>
              <a:rPr lang="no-NO" sz="1100" b="1" u="sng"/>
              <a:t>Rettferdig:</a:t>
            </a:r>
            <a:endParaRPr sz="1100" b="1" u="sng"/>
          </a:p>
          <a:p>
            <a:pPr marL="0" lvl="0" indent="0" algn="l" rtl="0">
              <a:lnSpc>
                <a:spcPct val="100000"/>
              </a:lnSpc>
              <a:spcBef>
                <a:spcPts val="0"/>
              </a:spcBef>
              <a:spcAft>
                <a:spcPts val="0"/>
              </a:spcAft>
              <a:buSzPts val="1100"/>
              <a:buNone/>
            </a:pPr>
            <a:r>
              <a:rPr lang="no-NO" sz="1100"/>
              <a:t>Vi mener alle mennesker er skapt med lik verdi og kjemper for alle menneskers rett til å leve og utvikle seg som hele mennesker. Forandringshuset kjemper for en mer rettferdig verden, i det små og i det store.</a:t>
            </a:r>
            <a:endParaRPr sz="1100"/>
          </a:p>
          <a:p>
            <a:pPr marL="0" lvl="0" indent="0" algn="l" rtl="0">
              <a:lnSpc>
                <a:spcPct val="100000"/>
              </a:lnSpc>
              <a:spcBef>
                <a:spcPts val="0"/>
              </a:spcBef>
              <a:spcAft>
                <a:spcPts val="0"/>
              </a:spcAft>
              <a:buSzPts val="1100"/>
              <a:buNone/>
            </a:pPr>
            <a:endParaRPr sz="1100"/>
          </a:p>
          <a:p>
            <a:pPr marL="0" lvl="0" indent="0" algn="l" rtl="0">
              <a:lnSpc>
                <a:spcPct val="100000"/>
              </a:lnSpc>
              <a:spcBef>
                <a:spcPts val="0"/>
              </a:spcBef>
              <a:spcAft>
                <a:spcPts val="0"/>
              </a:spcAft>
              <a:buSzPts val="1100"/>
              <a:buNone/>
            </a:pPr>
            <a:r>
              <a:rPr lang="no-NO" sz="1100" b="1" u="sng"/>
              <a:t>Trygg:</a:t>
            </a:r>
            <a:endParaRPr sz="1100" b="1" u="sng"/>
          </a:p>
          <a:p>
            <a:pPr marL="0" lvl="0" indent="0" algn="l" rtl="0">
              <a:lnSpc>
                <a:spcPct val="100000"/>
              </a:lnSpc>
              <a:spcBef>
                <a:spcPts val="0"/>
              </a:spcBef>
              <a:spcAft>
                <a:spcPts val="0"/>
              </a:spcAft>
              <a:buSzPts val="1100"/>
              <a:buNone/>
            </a:pPr>
            <a:r>
              <a:rPr lang="no-NO" sz="1100"/>
              <a:t>Forandringshuset skaper trygge fellesskap hvor barn og unge blir bekreftet, hørt og utfordret slik at de tør å være seg selv og stå opp for andre. Innenfor trygge rammer får unge i stor grad frihet til å skape aktivitetene de selv vil delta på. Voksne er først og fremst til stede som støttespillere, tilretteleggere og veiledere.</a:t>
            </a:r>
            <a:endParaRPr sz="1100"/>
          </a:p>
          <a:p>
            <a:pPr marL="0" lvl="0" indent="0" algn="l" rtl="0">
              <a:lnSpc>
                <a:spcPct val="100000"/>
              </a:lnSpc>
              <a:spcBef>
                <a:spcPts val="0"/>
              </a:spcBef>
              <a:spcAft>
                <a:spcPts val="0"/>
              </a:spcAft>
              <a:buSzPts val="1100"/>
              <a:buNone/>
            </a:pP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SzPts val="1400"/>
              <a:buNone/>
            </a:pPr>
            <a:endParaRPr sz="1100"/>
          </a:p>
        </p:txBody>
      </p:sp>
      <p:sp>
        <p:nvSpPr>
          <p:cNvPr id="202" name="Google Shape;2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b298db09e0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b298db09e0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b298db09e0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b298db09e0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298db09e0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b298db09e0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c4e08b5802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c4e08b5802_0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Rebekka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c4e08b5802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c4e08b5802_0_1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Rebekka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g2b298db09e0_0_7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90" name="Google Shape;90;g2b298db09e0_0_7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91" name="Google Shape;91;g2b298db09e0_0_7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g2b298db09e0_0_71"/>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94" name="Google Shape;94;g2b298db09e0_0_71"/>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95" name="Google Shape;95;g2b298db09e0_0_7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Google Shape;97;g2b298db09e0_0_75"/>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98" name="Google Shape;98;g2b298db09e0_0_7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g2b298db09e0_0_8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1" name="Google Shape;101;g2b298db09e0_0_82"/>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102" name="Google Shape;102;g2b298db09e0_0_82"/>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103" name="Google Shape;103;g2b298db09e0_0_8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g2b298db09e0_0_8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6" name="Google Shape;106;g2b298db09e0_0_8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sp>
        <p:nvSpPr>
          <p:cNvPr id="108" name="Google Shape;108;g2b298db09e0_0_90"/>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109" name="Google Shape;109;g2b298db09e0_0_90"/>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110" name="Google Shape;110;g2b298db09e0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
        <p:cNvGrpSpPr/>
        <p:nvPr/>
      </p:nvGrpSpPr>
      <p:grpSpPr>
        <a:xfrm>
          <a:off x="0" y="0"/>
          <a:ext cx="0" cy="0"/>
          <a:chOff x="0" y="0"/>
          <a:chExt cx="0" cy="0"/>
        </a:xfrm>
      </p:grpSpPr>
      <p:sp>
        <p:nvSpPr>
          <p:cNvPr id="112" name="Google Shape;112;g2b298db09e0_0_94"/>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13" name="Google Shape;113;g2b298db09e0_0_9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g2b298db09e0_0_9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2b298db09e0_0_97"/>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17" name="Google Shape;117;g2b298db09e0_0_97"/>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8" name="Google Shape;118;g2b298db09e0_0_97"/>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19" name="Google Shape;119;g2b298db09e0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21"/>
        <p:cNvGrpSpPr/>
        <p:nvPr/>
      </p:nvGrpSpPr>
      <p:grpSpPr>
        <a:xfrm>
          <a:off x="0" y="0"/>
          <a:ext cx="0" cy="0"/>
          <a:chOff x="0" y="0"/>
          <a:chExt cx="0" cy="0"/>
        </a:xfrm>
      </p:grpSpPr>
      <p:sp>
        <p:nvSpPr>
          <p:cNvPr id="22" name="Google Shape;2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g2b298db09e0_0_103"/>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122" name="Google Shape;122;g2b298db09e0_0_10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g2b298db09e0_0_106"/>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25" name="Google Shape;125;g2b298db09e0_0_106"/>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126" name="Google Shape;126;g2b298db09e0_0_10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g2b298db09e0_0_1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3"/>
        <p:cNvGrpSpPr/>
        <p:nvPr/>
      </p:nvGrpSpPr>
      <p:grpSpPr>
        <a:xfrm>
          <a:off x="0" y="0"/>
          <a:ext cx="0" cy="0"/>
          <a:chOff x="0" y="0"/>
          <a:chExt cx="0" cy="0"/>
        </a:xfrm>
      </p:grpSpPr>
      <p:sp>
        <p:nvSpPr>
          <p:cNvPr id="134" name="Google Shape;134;g2c4e08b5802_0_123"/>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5" name="Google Shape;135;g2c4e08b5802_0_123"/>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36" name="Google Shape;136;g2c4e08b5802_0_1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g2c4e08b5802_0_127"/>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9" name="Google Shape;139;g2c4e08b5802_0_1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0"/>
        <p:cNvGrpSpPr/>
        <p:nvPr/>
      </p:nvGrpSpPr>
      <p:grpSpPr>
        <a:xfrm>
          <a:off x="0" y="0"/>
          <a:ext cx="0" cy="0"/>
          <a:chOff x="0" y="0"/>
          <a:chExt cx="0" cy="0"/>
        </a:xfrm>
      </p:grpSpPr>
      <p:sp>
        <p:nvSpPr>
          <p:cNvPr id="141" name="Google Shape;141;g2c4e08b5802_0_13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42" name="Google Shape;142;g2c4e08b5802_0_13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43" name="Google Shape;143;g2c4e08b5802_0_13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sp>
        <p:nvSpPr>
          <p:cNvPr id="145" name="Google Shape;145;g2c4e08b5802_0_13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46" name="Google Shape;146;g2c4e08b5802_0_134"/>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47" name="Google Shape;147;g2c4e08b5802_0_134"/>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48" name="Google Shape;148;g2c4e08b5802_0_13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g2c4e08b5802_0_13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51" name="Google Shape;151;g2c4e08b5802_0_1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2"/>
        <p:cNvGrpSpPr/>
        <p:nvPr/>
      </p:nvGrpSpPr>
      <p:grpSpPr>
        <a:xfrm>
          <a:off x="0" y="0"/>
          <a:ext cx="0" cy="0"/>
          <a:chOff x="0" y="0"/>
          <a:chExt cx="0" cy="0"/>
        </a:xfrm>
      </p:grpSpPr>
      <p:sp>
        <p:nvSpPr>
          <p:cNvPr id="153" name="Google Shape;153;g2c4e08b5802_0_142"/>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54" name="Google Shape;154;g2c4e08b5802_0_142"/>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55" name="Google Shape;155;g2c4e08b5802_0_1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6"/>
        <p:cNvGrpSpPr/>
        <p:nvPr/>
      </p:nvGrpSpPr>
      <p:grpSpPr>
        <a:xfrm>
          <a:off x="0" y="0"/>
          <a:ext cx="0" cy="0"/>
          <a:chOff x="0" y="0"/>
          <a:chExt cx="0" cy="0"/>
        </a:xfrm>
      </p:grpSpPr>
      <p:sp>
        <p:nvSpPr>
          <p:cNvPr id="157" name="Google Shape;157;g2c4e08b5802_0_146"/>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58" name="Google Shape;158;g2c4e08b5802_0_1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ndelingsoverskrift"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9"/>
        <p:cNvGrpSpPr/>
        <p:nvPr/>
      </p:nvGrpSpPr>
      <p:grpSpPr>
        <a:xfrm>
          <a:off x="0" y="0"/>
          <a:ext cx="0" cy="0"/>
          <a:chOff x="0" y="0"/>
          <a:chExt cx="0" cy="0"/>
        </a:xfrm>
      </p:grpSpPr>
      <p:sp>
        <p:nvSpPr>
          <p:cNvPr id="160" name="Google Shape;160;g2c4e08b5802_0_14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 name="Google Shape;161;g2c4e08b5802_0_14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62" name="Google Shape;162;g2c4e08b5802_0_14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3" name="Google Shape;163;g2c4e08b5802_0_14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64" name="Google Shape;164;g2c4e08b5802_0_14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5"/>
        <p:cNvGrpSpPr/>
        <p:nvPr/>
      </p:nvGrpSpPr>
      <p:grpSpPr>
        <a:xfrm>
          <a:off x="0" y="0"/>
          <a:ext cx="0" cy="0"/>
          <a:chOff x="0" y="0"/>
          <a:chExt cx="0" cy="0"/>
        </a:xfrm>
      </p:grpSpPr>
      <p:sp>
        <p:nvSpPr>
          <p:cNvPr id="166" name="Google Shape;166;g2c4e08b5802_0_155"/>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67" name="Google Shape;167;g2c4e08b5802_0_1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8"/>
        <p:cNvGrpSpPr/>
        <p:nvPr/>
      </p:nvGrpSpPr>
      <p:grpSpPr>
        <a:xfrm>
          <a:off x="0" y="0"/>
          <a:ext cx="0" cy="0"/>
          <a:chOff x="0" y="0"/>
          <a:chExt cx="0" cy="0"/>
        </a:xfrm>
      </p:grpSpPr>
      <p:sp>
        <p:nvSpPr>
          <p:cNvPr id="169" name="Google Shape;169;g2c4e08b5802_0_158"/>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70" name="Google Shape;170;g2c4e08b5802_0_158"/>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171" name="Google Shape;171;g2c4e08b5802_0_1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g2c4e08b5802_0_1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4"/>
        <p:cNvGrpSpPr/>
        <p:nvPr/>
      </p:nvGrpSpPr>
      <p:grpSpPr>
        <a:xfrm>
          <a:off x="0" y="0"/>
          <a:ext cx="0" cy="0"/>
          <a:chOff x="0" y="0"/>
          <a:chExt cx="0" cy="0"/>
        </a:xfrm>
      </p:grpSpPr>
      <p:sp>
        <p:nvSpPr>
          <p:cNvPr id="85" name="Google Shape;85;g2b298db09e0_0_6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86" name="Google Shape;86;g2b298db09e0_0_6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7" name="Google Shape;87;g2b298db09e0_0_6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9"/>
        <p:cNvGrpSpPr/>
        <p:nvPr/>
      </p:nvGrpSpPr>
      <p:grpSpPr>
        <a:xfrm>
          <a:off x="0" y="0"/>
          <a:ext cx="0" cy="0"/>
          <a:chOff x="0" y="0"/>
          <a:chExt cx="0" cy="0"/>
        </a:xfrm>
      </p:grpSpPr>
      <p:sp>
        <p:nvSpPr>
          <p:cNvPr id="130" name="Google Shape;130;g2c4e08b5802_0_11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31" name="Google Shape;131;g2c4e08b5802_0_11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32" name="Google Shape;132;g2c4e08b5802_0_11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
          <p:cNvPicPr preferRelativeResize="0"/>
          <p:nvPr/>
        </p:nvPicPr>
        <p:blipFill rotWithShape="1">
          <a:blip r:embed="rId3">
            <a:alphaModFix/>
          </a:blip>
          <a:srcRect/>
          <a:stretch/>
        </p:blipFill>
        <p:spPr>
          <a:xfrm>
            <a:off x="0" y="-991048"/>
            <a:ext cx="12223982" cy="8135172"/>
          </a:xfrm>
          <a:prstGeom prst="rect">
            <a:avLst/>
          </a:prstGeom>
          <a:noFill/>
          <a:ln>
            <a:noFill/>
          </a:ln>
        </p:spPr>
      </p:pic>
      <p:pic>
        <p:nvPicPr>
          <p:cNvPr id="180" name="Google Shape;180;p1"/>
          <p:cNvPicPr preferRelativeResize="0"/>
          <p:nvPr/>
        </p:nvPicPr>
        <p:blipFill rotWithShape="1">
          <a:blip r:embed="rId4">
            <a:alphaModFix/>
          </a:blip>
          <a:srcRect/>
          <a:stretch/>
        </p:blipFill>
        <p:spPr>
          <a:xfrm>
            <a:off x="9647027" y="5748774"/>
            <a:ext cx="2544975" cy="955599"/>
          </a:xfrm>
          <a:prstGeom prst="rect">
            <a:avLst/>
          </a:prstGeom>
          <a:noFill/>
          <a:ln>
            <a:noFill/>
          </a:ln>
        </p:spPr>
      </p:pic>
      <p:sp>
        <p:nvSpPr>
          <p:cNvPr id="181" name="Google Shape;181;p1"/>
          <p:cNvSpPr txBox="1"/>
          <p:nvPr/>
        </p:nvSpPr>
        <p:spPr>
          <a:xfrm>
            <a:off x="0" y="2784550"/>
            <a:ext cx="12224100" cy="137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o-NO" sz="4700" b="1">
                <a:solidFill>
                  <a:schemeClr val="lt1"/>
                </a:solidFill>
                <a:latin typeface="Calibri"/>
                <a:ea typeface="Calibri"/>
                <a:cs typeface="Calibri"/>
                <a:sym typeface="Calibri"/>
              </a:rPr>
              <a:t>Åpen møteplass / Forandringshuset Levanger</a:t>
            </a:r>
            <a:endParaRPr sz="4700" b="1">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9"/>
          <p:cNvPicPr preferRelativeResize="0"/>
          <p:nvPr/>
        </p:nvPicPr>
        <p:blipFill rotWithShape="1">
          <a:blip r:embed="rId3">
            <a:alphaModFix/>
          </a:blip>
          <a:srcRect/>
          <a:stretch/>
        </p:blipFill>
        <p:spPr>
          <a:xfrm>
            <a:off x="0" y="-1270000"/>
            <a:ext cx="12191999" cy="8128000"/>
          </a:xfrm>
          <a:prstGeom prst="rect">
            <a:avLst/>
          </a:prstGeom>
          <a:noFill/>
          <a:ln>
            <a:noFill/>
          </a:ln>
        </p:spPr>
      </p:pic>
      <p:sp>
        <p:nvSpPr>
          <p:cNvPr id="262" name="Google Shape;262;p9"/>
          <p:cNvSpPr txBox="1"/>
          <p:nvPr/>
        </p:nvSpPr>
        <p:spPr>
          <a:xfrm>
            <a:off x="1708353" y="4018373"/>
            <a:ext cx="87753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0"/>
              <a:buFont typeface="Arial"/>
              <a:buNone/>
            </a:pPr>
            <a:r>
              <a:rPr lang="no-NO" sz="9000" b="0" i="0" u="none" strike="noStrike" cap="none">
                <a:solidFill>
                  <a:schemeClr val="lt1"/>
                </a:solidFill>
                <a:latin typeface="Bebas Neue"/>
                <a:ea typeface="Bebas Neue"/>
                <a:cs typeface="Bebas Neue"/>
                <a:sym typeface="Bebas Neue"/>
              </a:rPr>
              <a:t>Radikale på samarbeid</a:t>
            </a:r>
            <a:endParaRPr sz="1400" b="0" i="0" u="none" strike="noStrike" cap="none">
              <a:solidFill>
                <a:srgbClr val="000000"/>
              </a:solidFill>
              <a:latin typeface="Arial"/>
              <a:ea typeface="Arial"/>
              <a:cs typeface="Arial"/>
              <a:sym typeface="Arial"/>
            </a:endParaRPr>
          </a:p>
        </p:txBody>
      </p:sp>
      <p:pic>
        <p:nvPicPr>
          <p:cNvPr id="263" name="Google Shape;263;p9"/>
          <p:cNvPicPr preferRelativeResize="0"/>
          <p:nvPr/>
        </p:nvPicPr>
        <p:blipFill rotWithShape="1">
          <a:blip r:embed="rId4">
            <a:alphaModFix/>
          </a:blip>
          <a:srcRect/>
          <a:stretch/>
        </p:blipFill>
        <p:spPr>
          <a:xfrm>
            <a:off x="9647027" y="5748774"/>
            <a:ext cx="2544973" cy="95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g2b2c79f4875_0_14"/>
          <p:cNvPicPr preferRelativeResize="0"/>
          <p:nvPr/>
        </p:nvPicPr>
        <p:blipFill rotWithShape="1">
          <a:blip r:embed="rId3">
            <a:alphaModFix/>
          </a:blip>
          <a:srcRect/>
          <a:stretch/>
        </p:blipFill>
        <p:spPr>
          <a:xfrm>
            <a:off x="0" y="-1270000"/>
            <a:ext cx="12191999" cy="8128000"/>
          </a:xfrm>
          <a:prstGeom prst="rect">
            <a:avLst/>
          </a:prstGeom>
          <a:noFill/>
          <a:ln>
            <a:noFill/>
          </a:ln>
        </p:spPr>
      </p:pic>
      <p:sp>
        <p:nvSpPr>
          <p:cNvPr id="270" name="Google Shape;270;g2b2c79f4875_0_14"/>
          <p:cNvSpPr txBox="1"/>
          <p:nvPr/>
        </p:nvSpPr>
        <p:spPr>
          <a:xfrm>
            <a:off x="1708353" y="-2"/>
            <a:ext cx="87753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400"/>
              <a:buFont typeface="Arial"/>
              <a:buNone/>
            </a:pPr>
            <a:r>
              <a:rPr lang="no-NO" sz="5600">
                <a:solidFill>
                  <a:schemeClr val="lt1"/>
                </a:solidFill>
                <a:latin typeface="Bebas Neue"/>
                <a:ea typeface="Bebas Neue"/>
                <a:cs typeface="Bebas Neue"/>
                <a:sym typeface="Bebas Neue"/>
              </a:rPr>
              <a:t>Åpen møteplass / ForandringshusetLevanger</a:t>
            </a:r>
            <a:endParaRPr sz="100" b="0" i="0" u="none" strike="noStrike" cap="none">
              <a:solidFill>
                <a:srgbClr val="000000"/>
              </a:solidFill>
              <a:latin typeface="Arial"/>
              <a:ea typeface="Arial"/>
              <a:cs typeface="Arial"/>
              <a:sym typeface="Arial"/>
            </a:endParaRPr>
          </a:p>
        </p:txBody>
      </p:sp>
      <p:pic>
        <p:nvPicPr>
          <p:cNvPr id="271" name="Google Shape;271;g2b2c79f4875_0_14"/>
          <p:cNvPicPr preferRelativeResize="0"/>
          <p:nvPr/>
        </p:nvPicPr>
        <p:blipFill rotWithShape="1">
          <a:blip r:embed="rId4">
            <a:alphaModFix/>
          </a:blip>
          <a:srcRect/>
          <a:stretch/>
        </p:blipFill>
        <p:spPr>
          <a:xfrm>
            <a:off x="9647027" y="5748774"/>
            <a:ext cx="2544973" cy="955600"/>
          </a:xfrm>
          <a:prstGeom prst="rect">
            <a:avLst/>
          </a:prstGeom>
          <a:noFill/>
          <a:ln>
            <a:noFill/>
          </a:ln>
        </p:spPr>
      </p:pic>
      <p:pic>
        <p:nvPicPr>
          <p:cNvPr id="272" name="Google Shape;272;g2b2c79f4875_0_14"/>
          <p:cNvPicPr preferRelativeResize="0"/>
          <p:nvPr/>
        </p:nvPicPr>
        <p:blipFill rotWithShape="1">
          <a:blip r:embed="rId5">
            <a:alphaModFix/>
          </a:blip>
          <a:srcRect/>
          <a:stretch/>
        </p:blipFill>
        <p:spPr>
          <a:xfrm>
            <a:off x="111975" y="3519850"/>
            <a:ext cx="1905000" cy="1905000"/>
          </a:xfrm>
          <a:prstGeom prst="rect">
            <a:avLst/>
          </a:prstGeom>
          <a:noFill/>
          <a:ln>
            <a:noFill/>
          </a:ln>
        </p:spPr>
      </p:pic>
      <p:pic>
        <p:nvPicPr>
          <p:cNvPr id="273" name="Google Shape;273;g2b2c79f4875_0_14"/>
          <p:cNvPicPr preferRelativeResize="0"/>
          <p:nvPr/>
        </p:nvPicPr>
        <p:blipFill rotWithShape="1">
          <a:blip r:embed="rId6">
            <a:alphaModFix/>
          </a:blip>
          <a:srcRect/>
          <a:stretch/>
        </p:blipFill>
        <p:spPr>
          <a:xfrm>
            <a:off x="2300818" y="3555225"/>
            <a:ext cx="2794009" cy="1905000"/>
          </a:xfrm>
          <a:prstGeom prst="rect">
            <a:avLst/>
          </a:prstGeom>
          <a:noFill/>
          <a:ln>
            <a:noFill/>
          </a:ln>
        </p:spPr>
      </p:pic>
      <p:pic>
        <p:nvPicPr>
          <p:cNvPr id="274" name="Google Shape;274;g2b2c79f4875_0_14"/>
          <p:cNvPicPr preferRelativeResize="0"/>
          <p:nvPr/>
        </p:nvPicPr>
        <p:blipFill rotWithShape="1">
          <a:blip r:embed="rId7">
            <a:alphaModFix/>
          </a:blip>
          <a:srcRect/>
          <a:stretch/>
        </p:blipFill>
        <p:spPr>
          <a:xfrm>
            <a:off x="5053300" y="2970400"/>
            <a:ext cx="2636925" cy="3296151"/>
          </a:xfrm>
          <a:prstGeom prst="rect">
            <a:avLst/>
          </a:prstGeom>
          <a:noFill/>
          <a:ln>
            <a:noFill/>
          </a:ln>
        </p:spPr>
      </p:pic>
      <p:pic>
        <p:nvPicPr>
          <p:cNvPr id="275" name="Google Shape;275;g2b2c79f4875_0_14"/>
          <p:cNvPicPr preferRelativeResize="0"/>
          <p:nvPr/>
        </p:nvPicPr>
        <p:blipFill rotWithShape="1">
          <a:blip r:embed="rId8">
            <a:alphaModFix/>
          </a:blip>
          <a:srcRect/>
          <a:stretch/>
        </p:blipFill>
        <p:spPr>
          <a:xfrm>
            <a:off x="7761126" y="3555226"/>
            <a:ext cx="1448674" cy="1905000"/>
          </a:xfrm>
          <a:prstGeom prst="rect">
            <a:avLst/>
          </a:prstGeom>
          <a:noFill/>
          <a:ln>
            <a:noFill/>
          </a:ln>
        </p:spPr>
      </p:pic>
      <p:pic>
        <p:nvPicPr>
          <p:cNvPr id="276" name="Google Shape;276;g2b2c79f4875_0_14"/>
          <p:cNvPicPr preferRelativeResize="0"/>
          <p:nvPr/>
        </p:nvPicPr>
        <p:blipFill>
          <a:blip r:embed="rId9">
            <a:alphaModFix/>
          </a:blip>
          <a:stretch>
            <a:fillRect/>
          </a:stretch>
        </p:blipFill>
        <p:spPr>
          <a:xfrm>
            <a:off x="9443654" y="3519850"/>
            <a:ext cx="2662323" cy="16769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c4e08b5802_0_220"/>
          <p:cNvSpPr txBox="1"/>
          <p:nvPr/>
        </p:nvSpPr>
        <p:spPr>
          <a:xfrm>
            <a:off x="0" y="2792800"/>
            <a:ext cx="4323300" cy="1877700"/>
          </a:xfrm>
          <a:prstGeom prst="rect">
            <a:avLst/>
          </a:prstGeom>
          <a:solidFill>
            <a:schemeClr val="accent5"/>
          </a:solidFill>
          <a:ln>
            <a:noFill/>
          </a:ln>
        </p:spPr>
        <p:txBody>
          <a:bodyPr spcFirstLastPara="1" wrap="square" lIns="121900" tIns="121900" rIns="121900" bIns="121900" anchor="t" anchorCtr="0">
            <a:spAutoFit/>
          </a:bodyPr>
          <a:lstStyle/>
          <a:p>
            <a:pPr marL="0" lvl="0" indent="0" algn="l" rtl="0">
              <a:lnSpc>
                <a:spcPct val="100000"/>
              </a:lnSpc>
              <a:spcBef>
                <a:spcPts val="0"/>
              </a:spcBef>
              <a:spcAft>
                <a:spcPts val="0"/>
              </a:spcAft>
              <a:buNone/>
            </a:pPr>
            <a:r>
              <a:rPr lang="no-NO" sz="5300">
                <a:solidFill>
                  <a:srgbClr val="FFFFFF"/>
                </a:solidFill>
                <a:latin typeface="Bebas Neue"/>
                <a:ea typeface="Bebas Neue"/>
                <a:cs typeface="Bebas Neue"/>
                <a:sym typeface="Bebas Neue"/>
              </a:rPr>
              <a:t>Er dette samskaping?</a:t>
            </a:r>
            <a:endParaRPr sz="5300">
              <a:solidFill>
                <a:srgbClr val="FFFFFF"/>
              </a:solidFill>
              <a:latin typeface="Bebas Neue"/>
              <a:ea typeface="Bebas Neue"/>
              <a:cs typeface="Bebas Neue"/>
              <a:sym typeface="Bebas Neue"/>
            </a:endParaRPr>
          </a:p>
        </p:txBody>
      </p:sp>
      <p:sp>
        <p:nvSpPr>
          <p:cNvPr id="282" name="Google Shape;282;g2c4e08b5802_0_220"/>
          <p:cNvSpPr txBox="1"/>
          <p:nvPr/>
        </p:nvSpPr>
        <p:spPr>
          <a:xfrm>
            <a:off x="4866425" y="2800450"/>
            <a:ext cx="6811200" cy="23241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1"/>
              </a:buClr>
              <a:buSzPts val="1500"/>
              <a:buFont typeface="Arial"/>
              <a:buNone/>
            </a:pPr>
            <a:r>
              <a:rPr lang="no-NO" sz="3100">
                <a:solidFill>
                  <a:schemeClr val="dk1"/>
                </a:solidFill>
                <a:latin typeface="Source Sans Pro"/>
                <a:ea typeface="Source Sans Pro"/>
                <a:cs typeface="Source Sans Pro"/>
                <a:sym typeface="Source Sans Pro"/>
              </a:rPr>
              <a:t>Ikke så viktig hva vi kaller det akkurat nå, men vi er ganske sikre på at dette blir samskaping i en eller annen form 😊</a:t>
            </a:r>
            <a:endParaRPr sz="31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2100">
              <a:latin typeface="Source Sans Pro"/>
              <a:ea typeface="Source Sans Pro"/>
              <a:cs typeface="Source Sans Pro"/>
              <a:sym typeface="Source Sans Pro"/>
            </a:endParaRPr>
          </a:p>
          <a:p>
            <a:pPr marL="0" lvl="0" indent="0" algn="l" rtl="0">
              <a:spcBef>
                <a:spcPts val="0"/>
              </a:spcBef>
              <a:spcAft>
                <a:spcPts val="0"/>
              </a:spcAft>
              <a:buNone/>
            </a:pPr>
            <a:endParaRPr sz="2100">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c4d8270331_0_0"/>
          <p:cNvSpPr txBox="1">
            <a:spLocks noGrp="1"/>
          </p:cNvSpPr>
          <p:nvPr>
            <p:ph type="title"/>
          </p:nvPr>
        </p:nvSpPr>
        <p:spPr>
          <a:xfrm>
            <a:off x="317634" y="365125"/>
            <a:ext cx="1636200" cy="612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no-NO" sz="2000">
                <a:latin typeface="Arial"/>
                <a:ea typeface="Arial"/>
                <a:cs typeface="Arial"/>
                <a:sym typeface="Arial"/>
              </a:rPr>
              <a:t>Innherred </a:t>
            </a:r>
            <a:br>
              <a:rPr lang="no-NO" sz="2000">
                <a:latin typeface="Arial"/>
                <a:ea typeface="Arial"/>
                <a:cs typeface="Arial"/>
                <a:sym typeface="Arial"/>
              </a:rPr>
            </a:br>
            <a:r>
              <a:rPr lang="no-NO" sz="2000">
                <a:latin typeface="Arial"/>
                <a:ea typeface="Arial"/>
                <a:cs typeface="Arial"/>
                <a:sym typeface="Arial"/>
              </a:rPr>
              <a:t>13. mai 2023</a:t>
            </a:r>
            <a:endParaRPr>
              <a:latin typeface="Arial"/>
              <a:ea typeface="Arial"/>
              <a:cs typeface="Arial"/>
              <a:sym typeface="Arial"/>
            </a:endParaRPr>
          </a:p>
        </p:txBody>
      </p:sp>
      <p:pic>
        <p:nvPicPr>
          <p:cNvPr id="188" name="Google Shape;188;g2c4d8270331_0_0"/>
          <p:cNvPicPr preferRelativeResize="0">
            <a:picLocks noGrp="1"/>
          </p:cNvPicPr>
          <p:nvPr>
            <p:ph type="body" idx="1"/>
          </p:nvPr>
        </p:nvPicPr>
        <p:blipFill rotWithShape="1">
          <a:blip r:embed="rId3">
            <a:alphaModFix/>
          </a:blip>
          <a:srcRect/>
          <a:stretch/>
        </p:blipFill>
        <p:spPr>
          <a:xfrm>
            <a:off x="1829602" y="46857"/>
            <a:ext cx="7824600" cy="644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b298db09e0_0_5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1111"/>
              <a:buNone/>
            </a:pPr>
            <a:endParaRPr/>
          </a:p>
        </p:txBody>
      </p:sp>
      <p:sp>
        <p:nvSpPr>
          <p:cNvPr id="194" name="Google Shape;194;g2b298db09e0_0_5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1600"/>
              </a:spcAft>
              <a:buSzPts val="2400"/>
              <a:buNone/>
            </a:pPr>
            <a:endParaRPr/>
          </a:p>
        </p:txBody>
      </p:sp>
      <p:pic>
        <p:nvPicPr>
          <p:cNvPr id="195" name="Google Shape;195;g2b298db09e0_0_58"/>
          <p:cNvPicPr preferRelativeResize="0"/>
          <p:nvPr/>
        </p:nvPicPr>
        <p:blipFill rotWithShape="1">
          <a:blip r:embed="rId3">
            <a:alphaModFix/>
          </a:blip>
          <a:srcRect/>
          <a:stretch/>
        </p:blipFill>
        <p:spPr>
          <a:xfrm>
            <a:off x="0" y="0"/>
            <a:ext cx="12192000" cy="6858000"/>
          </a:xfrm>
          <a:prstGeom prst="rect">
            <a:avLst/>
          </a:prstGeom>
          <a:noFill/>
          <a:ln w="9525" cap="flat" cmpd="sng">
            <a:solidFill>
              <a:srgbClr val="FF9900"/>
            </a:solidFill>
            <a:prstDash val="solid"/>
            <a:round/>
            <a:headEnd type="none" w="sm" len="sm"/>
            <a:tailEnd type="none" w="sm" len="sm"/>
          </a:ln>
        </p:spPr>
      </p:pic>
      <p:pic>
        <p:nvPicPr>
          <p:cNvPr id="196" name="Google Shape;196;g2b298db09e0_0_58"/>
          <p:cNvPicPr preferRelativeResize="0"/>
          <p:nvPr/>
        </p:nvPicPr>
        <p:blipFill rotWithShape="1">
          <a:blip r:embed="rId4">
            <a:alphaModFix/>
          </a:blip>
          <a:srcRect/>
          <a:stretch/>
        </p:blipFill>
        <p:spPr>
          <a:xfrm>
            <a:off x="9279800" y="4804133"/>
            <a:ext cx="1817133" cy="1713700"/>
          </a:xfrm>
          <a:prstGeom prst="rect">
            <a:avLst/>
          </a:prstGeom>
          <a:noFill/>
          <a:ln>
            <a:noFill/>
          </a:ln>
        </p:spPr>
      </p:pic>
      <p:sp>
        <p:nvSpPr>
          <p:cNvPr id="197" name="Google Shape;197;g2b298db09e0_0_58"/>
          <p:cNvSpPr txBox="1"/>
          <p:nvPr/>
        </p:nvSpPr>
        <p:spPr>
          <a:xfrm>
            <a:off x="9611200" y="5645425"/>
            <a:ext cx="1101300" cy="430800"/>
          </a:xfrm>
          <a:prstGeom prst="rect">
            <a:avLst/>
          </a:prstGeom>
          <a:solidFill>
            <a:srgbClr val="E69138"/>
          </a:solidFill>
          <a:ln w="9525" cap="flat" cmpd="sng">
            <a:solidFill>
              <a:srgbClr val="FF99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no-NO" sz="1200" b="1" i="0" u="none" strike="noStrike" cap="none">
                <a:solidFill>
                  <a:schemeClr val="lt1"/>
                </a:solidFill>
                <a:latin typeface="Arial"/>
                <a:ea typeface="Arial"/>
                <a:cs typeface="Arial"/>
                <a:sym typeface="Arial"/>
              </a:rPr>
              <a:t>Sandefjord</a:t>
            </a:r>
            <a:endParaRPr sz="1200" b="1" i="0" u="none" strike="noStrike" cap="none">
              <a:solidFill>
                <a:schemeClr val="lt1"/>
              </a:solidFill>
              <a:latin typeface="Arial"/>
              <a:ea typeface="Arial"/>
              <a:cs typeface="Arial"/>
              <a:sym typeface="Arial"/>
            </a:endParaRPr>
          </a:p>
        </p:txBody>
      </p:sp>
      <p:sp>
        <p:nvSpPr>
          <p:cNvPr id="198" name="Google Shape;198;g2b298db09e0_0_58"/>
          <p:cNvSpPr txBox="1"/>
          <p:nvPr/>
        </p:nvSpPr>
        <p:spPr>
          <a:xfrm>
            <a:off x="10962775" y="5299325"/>
            <a:ext cx="1298100" cy="7233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o-NO" sz="1600" b="1" i="0" u="none" strike="noStrike" cap="none">
                <a:solidFill>
                  <a:schemeClr val="dk2"/>
                </a:solidFill>
              </a:rPr>
              <a:t>Levanger?</a:t>
            </a:r>
            <a:endParaRPr sz="1600" b="1" i="0" u="none" strike="noStrike" cap="none">
              <a:solidFill>
                <a:schemeClr val="dk2"/>
              </a:solidFil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05" name="Google Shape;205;p4"/>
          <p:cNvPicPr preferRelativeResize="0">
            <a:picLocks noGrp="1"/>
          </p:cNvPicPr>
          <p:nvPr>
            <p:ph type="body" idx="1"/>
          </p:nvPr>
        </p:nvPicPr>
        <p:blipFill rotWithShape="1">
          <a:blip r:embed="rId3">
            <a:alphaModFix/>
          </a:blip>
          <a:srcRect/>
          <a:stretch/>
        </p:blipFill>
        <p:spPr>
          <a:xfrm>
            <a:off x="0" y="-871724"/>
            <a:ext cx="12192000" cy="8128000"/>
          </a:xfrm>
          <a:prstGeom prst="rect">
            <a:avLst/>
          </a:prstGeom>
          <a:noFill/>
          <a:ln>
            <a:noFill/>
          </a:ln>
        </p:spPr>
      </p:pic>
      <p:sp>
        <p:nvSpPr>
          <p:cNvPr id="206" name="Google Shape;206;p4"/>
          <p:cNvSpPr txBox="1"/>
          <p:nvPr/>
        </p:nvSpPr>
        <p:spPr>
          <a:xfrm>
            <a:off x="1179969" y="90471"/>
            <a:ext cx="198964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0"/>
              <a:buFont typeface="Arial"/>
              <a:buNone/>
            </a:pPr>
            <a:r>
              <a:rPr lang="no-NO" sz="9000" b="0" i="0" u="none" strike="noStrike" cap="none">
                <a:solidFill>
                  <a:schemeClr val="lt1"/>
                </a:solidFill>
                <a:latin typeface="Bebas Neue"/>
                <a:ea typeface="Bebas Neue"/>
                <a:cs typeface="Bebas Neue"/>
                <a:sym typeface="Bebas Neue"/>
              </a:rPr>
              <a:t>ÅPEN</a:t>
            </a:r>
            <a:endParaRPr sz="1400" b="0" i="0" u="none" strike="noStrike" cap="none">
              <a:solidFill>
                <a:srgbClr val="000000"/>
              </a:solidFill>
              <a:latin typeface="Arial"/>
              <a:ea typeface="Arial"/>
              <a:cs typeface="Arial"/>
              <a:sym typeface="Arial"/>
            </a:endParaRPr>
          </a:p>
        </p:txBody>
      </p:sp>
      <p:sp>
        <p:nvSpPr>
          <p:cNvPr id="207" name="Google Shape;207;p4"/>
          <p:cNvSpPr txBox="1"/>
          <p:nvPr/>
        </p:nvSpPr>
        <p:spPr>
          <a:xfrm>
            <a:off x="1179976" y="2263550"/>
            <a:ext cx="27339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0"/>
              <a:buFont typeface="Arial"/>
              <a:buNone/>
            </a:pPr>
            <a:r>
              <a:rPr lang="no-NO" sz="9000" b="0" i="0" u="none" strike="noStrike" cap="none">
                <a:solidFill>
                  <a:schemeClr val="lt1"/>
                </a:solidFill>
                <a:latin typeface="Bebas Neue"/>
                <a:ea typeface="Bebas Neue"/>
                <a:cs typeface="Bebas Neue"/>
                <a:sym typeface="Bebas Neue"/>
              </a:rPr>
              <a:t>ModiG</a:t>
            </a:r>
            <a:endParaRPr sz="1400" b="0" i="0" u="none" strike="noStrike" cap="none">
              <a:solidFill>
                <a:srgbClr val="000000"/>
              </a:solidFill>
              <a:latin typeface="Arial"/>
              <a:ea typeface="Arial"/>
              <a:cs typeface="Arial"/>
              <a:sym typeface="Arial"/>
            </a:endParaRPr>
          </a:p>
        </p:txBody>
      </p:sp>
      <p:sp>
        <p:nvSpPr>
          <p:cNvPr id="208" name="Google Shape;208;p4"/>
          <p:cNvSpPr txBox="1"/>
          <p:nvPr/>
        </p:nvSpPr>
        <p:spPr>
          <a:xfrm>
            <a:off x="310250" y="4465500"/>
            <a:ext cx="51813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0"/>
              <a:buFont typeface="Arial"/>
              <a:buNone/>
            </a:pPr>
            <a:r>
              <a:rPr lang="no-NO" sz="9000" b="0" i="0" u="none" strike="noStrike" cap="none">
                <a:solidFill>
                  <a:schemeClr val="lt1"/>
                </a:solidFill>
                <a:latin typeface="Bebas Neue"/>
                <a:ea typeface="Bebas Neue"/>
                <a:cs typeface="Bebas Neue"/>
                <a:sym typeface="Bebas Neue"/>
              </a:rPr>
              <a:t>UTVIKLENDE</a:t>
            </a:r>
            <a:endParaRPr sz="1400" b="0" i="0" u="none" strike="noStrike" cap="none">
              <a:solidFill>
                <a:srgbClr val="000000"/>
              </a:solidFill>
              <a:latin typeface="Arial"/>
              <a:ea typeface="Arial"/>
              <a:cs typeface="Arial"/>
              <a:sym typeface="Arial"/>
            </a:endParaRPr>
          </a:p>
        </p:txBody>
      </p:sp>
      <p:sp>
        <p:nvSpPr>
          <p:cNvPr id="209" name="Google Shape;209;p4"/>
          <p:cNvSpPr txBox="1"/>
          <p:nvPr/>
        </p:nvSpPr>
        <p:spPr>
          <a:xfrm>
            <a:off x="7186326" y="3350950"/>
            <a:ext cx="46875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0"/>
              <a:buFont typeface="Arial"/>
              <a:buNone/>
            </a:pPr>
            <a:r>
              <a:rPr lang="no-NO" sz="9000" b="0" i="0" u="none" strike="noStrike" cap="none">
                <a:solidFill>
                  <a:schemeClr val="lt1"/>
                </a:solidFill>
                <a:latin typeface="Bebas Neue"/>
                <a:ea typeface="Bebas Neue"/>
                <a:cs typeface="Bebas Neue"/>
                <a:sym typeface="Bebas Neue"/>
              </a:rPr>
              <a:t>RETTFERDIG</a:t>
            </a:r>
            <a:endParaRPr sz="1400" b="0" i="0" u="none" strike="noStrike" cap="none">
              <a:solidFill>
                <a:srgbClr val="000000"/>
              </a:solidFill>
              <a:latin typeface="Arial"/>
              <a:ea typeface="Arial"/>
              <a:cs typeface="Arial"/>
              <a:sym typeface="Arial"/>
            </a:endParaRPr>
          </a:p>
        </p:txBody>
      </p:sp>
      <p:sp>
        <p:nvSpPr>
          <p:cNvPr id="210" name="Google Shape;210;p4"/>
          <p:cNvSpPr txBox="1"/>
          <p:nvPr/>
        </p:nvSpPr>
        <p:spPr>
          <a:xfrm>
            <a:off x="5639250" y="5204150"/>
            <a:ext cx="31932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0"/>
              <a:buFont typeface="Arial"/>
              <a:buNone/>
            </a:pPr>
            <a:r>
              <a:rPr lang="no-NO" sz="9000" b="0" i="0" u="none" strike="noStrike" cap="none">
                <a:solidFill>
                  <a:schemeClr val="lt1"/>
                </a:solidFill>
                <a:latin typeface="Bebas Neue"/>
                <a:ea typeface="Bebas Neue"/>
                <a:cs typeface="Bebas Neue"/>
                <a:sym typeface="Bebas Neue"/>
              </a:rPr>
              <a:t>TRYGG</a:t>
            </a:r>
            <a:endParaRPr sz="1400" b="0" i="0" u="none" strike="noStrike" cap="none">
              <a:solidFill>
                <a:srgbClr val="000000"/>
              </a:solidFill>
              <a:latin typeface="Arial"/>
              <a:ea typeface="Arial"/>
              <a:cs typeface="Arial"/>
              <a:sym typeface="Arial"/>
            </a:endParaRPr>
          </a:p>
        </p:txBody>
      </p:sp>
      <p:pic>
        <p:nvPicPr>
          <p:cNvPr id="211" name="Google Shape;211;p4"/>
          <p:cNvPicPr preferRelativeResize="0"/>
          <p:nvPr/>
        </p:nvPicPr>
        <p:blipFill rotWithShape="1">
          <a:blip r:embed="rId4">
            <a:alphaModFix/>
          </a:blip>
          <a:srcRect/>
          <a:stretch/>
        </p:blipFill>
        <p:spPr>
          <a:xfrm>
            <a:off x="9647027" y="5748774"/>
            <a:ext cx="2544973" cy="95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15"/>
        <p:cNvGrpSpPr/>
        <p:nvPr/>
      </p:nvGrpSpPr>
      <p:grpSpPr>
        <a:xfrm>
          <a:off x="0" y="0"/>
          <a:ext cx="0" cy="0"/>
          <a:chOff x="0" y="0"/>
          <a:chExt cx="0" cy="0"/>
        </a:xfrm>
      </p:grpSpPr>
      <p:sp>
        <p:nvSpPr>
          <p:cNvPr id="216" name="Google Shape;216;g2b298db09e0_0_124"/>
          <p:cNvSpPr txBox="1">
            <a:spLocks noGrp="1"/>
          </p:cNvSpPr>
          <p:nvPr>
            <p:ph type="title"/>
          </p:nvPr>
        </p:nvSpPr>
        <p:spPr>
          <a:xfrm>
            <a:off x="4385400" y="321401"/>
            <a:ext cx="6407100" cy="2025000"/>
          </a:xfrm>
          <a:prstGeom prst="rect">
            <a:avLst/>
          </a:prstGeom>
          <a:noFill/>
          <a:ln>
            <a:noFill/>
          </a:ln>
        </p:spPr>
        <p:txBody>
          <a:bodyPr spcFirstLastPara="1" wrap="square" lIns="121900" tIns="121900" rIns="121900" bIns="121900" anchor="t" anchorCtr="0">
            <a:noAutofit/>
          </a:bodyPr>
          <a:lstStyle/>
          <a:p>
            <a:pPr marL="0" lvl="0" indent="0" algn="l" rtl="0">
              <a:lnSpc>
                <a:spcPct val="80000"/>
              </a:lnSpc>
              <a:spcBef>
                <a:spcPts val="0"/>
              </a:spcBef>
              <a:spcAft>
                <a:spcPts val="0"/>
              </a:spcAft>
              <a:buSzPts val="3700"/>
              <a:buNone/>
            </a:pPr>
            <a:r>
              <a:rPr lang="no-NO" sz="1900" b="1">
                <a:solidFill>
                  <a:schemeClr val="lt1"/>
                </a:solidFill>
                <a:latin typeface="Arial"/>
                <a:ea typeface="Arial"/>
                <a:cs typeface="Arial"/>
                <a:sym typeface="Arial"/>
              </a:rPr>
              <a:t>Forandringshuset har et bredt tilbud av fritidsaktiviteter som bygger på unges interesser. Hos oss kan du treffe nye venner på våre åpne møteplasser, danse, dr</a:t>
            </a:r>
            <a:r>
              <a:rPr lang="no-NO" sz="1900" b="1">
                <a:solidFill>
                  <a:schemeClr val="lt1"/>
                </a:solidFill>
              </a:rPr>
              <a:t>ive med gaming,</a:t>
            </a:r>
            <a:r>
              <a:rPr lang="no-NO" sz="1900" b="1">
                <a:solidFill>
                  <a:schemeClr val="lt1"/>
                </a:solidFill>
                <a:latin typeface="Arial"/>
                <a:ea typeface="Arial"/>
                <a:cs typeface="Arial"/>
                <a:sym typeface="Arial"/>
              </a:rPr>
              <a:t> </a:t>
            </a:r>
            <a:r>
              <a:rPr lang="no-NO" sz="1900" b="1">
                <a:solidFill>
                  <a:schemeClr val="lt1"/>
                </a:solidFill>
              </a:rPr>
              <a:t>lage </a:t>
            </a:r>
            <a:r>
              <a:rPr lang="no-NO" sz="1900" b="1">
                <a:solidFill>
                  <a:schemeClr val="lt1"/>
                </a:solidFill>
                <a:latin typeface="Arial"/>
                <a:ea typeface="Arial"/>
                <a:cs typeface="Arial"/>
                <a:sym typeface="Arial"/>
              </a:rPr>
              <a:t>musikk eller gjøre </a:t>
            </a:r>
            <a:r>
              <a:rPr lang="no-NO" sz="1900" b="1">
                <a:solidFill>
                  <a:schemeClr val="lt1"/>
                </a:solidFill>
              </a:rPr>
              <a:t>artige</a:t>
            </a:r>
            <a:r>
              <a:rPr lang="no-NO" sz="1900" b="1">
                <a:solidFill>
                  <a:schemeClr val="lt1"/>
                </a:solidFill>
                <a:latin typeface="Arial"/>
                <a:ea typeface="Arial"/>
                <a:cs typeface="Arial"/>
                <a:sym typeface="Arial"/>
              </a:rPr>
              <a:t> ting i feriene.</a:t>
            </a:r>
            <a:endParaRPr sz="1900" b="1">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r>
              <a:rPr lang="no-NO" sz="1900" b="1">
                <a:solidFill>
                  <a:schemeClr val="lt1"/>
                </a:solidFill>
                <a:latin typeface="Arial"/>
                <a:ea typeface="Arial"/>
                <a:cs typeface="Arial"/>
                <a:sym typeface="Arial"/>
              </a:rPr>
              <a:t>Ungdomsstyrte og frivilligdrevne aktiviteter, koordinert og fulgt opp av ansatte. </a:t>
            </a:r>
            <a:endParaRPr sz="1900" b="1">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1900" b="1">
              <a:solidFill>
                <a:schemeClr val="lt1"/>
              </a:solidFill>
              <a:latin typeface="Arial"/>
              <a:ea typeface="Arial"/>
              <a:cs typeface="Arial"/>
              <a:sym typeface="Arial"/>
            </a:endParaRPr>
          </a:p>
          <a:p>
            <a:pPr marL="0" lvl="0" indent="0" algn="l" rtl="0">
              <a:lnSpc>
                <a:spcPct val="100000"/>
              </a:lnSpc>
              <a:spcBef>
                <a:spcPts val="1600"/>
              </a:spcBef>
              <a:spcAft>
                <a:spcPts val="0"/>
              </a:spcAft>
              <a:buSzPts val="3700"/>
              <a:buNone/>
            </a:pPr>
            <a:endParaRPr sz="1900">
              <a:solidFill>
                <a:schemeClr val="lt1"/>
              </a:solidFill>
              <a:latin typeface="Bebas Neue"/>
              <a:ea typeface="Bebas Neue"/>
              <a:cs typeface="Bebas Neue"/>
              <a:sym typeface="Bebas Neue"/>
            </a:endParaRPr>
          </a:p>
        </p:txBody>
      </p:sp>
      <p:sp>
        <p:nvSpPr>
          <p:cNvPr id="217" name="Google Shape;217;g2b298db09e0_0_124"/>
          <p:cNvSpPr txBox="1">
            <a:spLocks noGrp="1"/>
          </p:cNvSpPr>
          <p:nvPr>
            <p:ph type="title"/>
          </p:nvPr>
        </p:nvSpPr>
        <p:spPr>
          <a:xfrm>
            <a:off x="4427825" y="2549175"/>
            <a:ext cx="3483600" cy="2485500"/>
          </a:xfrm>
          <a:prstGeom prst="rect">
            <a:avLst/>
          </a:prstGeom>
          <a:noFill/>
          <a:ln>
            <a:noFill/>
          </a:ln>
        </p:spPr>
        <p:txBody>
          <a:bodyPr spcFirstLastPara="1" wrap="square" lIns="121900" tIns="121900" rIns="121900" bIns="121900" anchor="t" anchorCtr="0">
            <a:noAutofit/>
          </a:bodyPr>
          <a:lstStyle/>
          <a:p>
            <a:pPr marL="457200" lvl="0" indent="-3492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Åpne møteplasser </a:t>
            </a:r>
            <a:endParaRPr sz="1900">
              <a:solidFill>
                <a:schemeClr val="lt1"/>
              </a:solidFill>
              <a:latin typeface="Arial"/>
              <a:ea typeface="Arial"/>
              <a:cs typeface="Arial"/>
              <a:sym typeface="Arial"/>
            </a:endParaRPr>
          </a:p>
          <a:p>
            <a:pPr marL="457200" lvl="0" indent="-3492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Ferie- og helgetilbud</a:t>
            </a:r>
            <a:endParaRPr sz="1900">
              <a:solidFill>
                <a:schemeClr val="lt1"/>
              </a:solidFill>
              <a:latin typeface="Arial"/>
              <a:ea typeface="Arial"/>
              <a:cs typeface="Arial"/>
              <a:sym typeface="Arial"/>
            </a:endParaRPr>
          </a:p>
          <a:p>
            <a:pPr marL="457200" lvl="0" indent="-3492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Kultur- og fritidsaktiviteter</a:t>
            </a:r>
            <a:endParaRPr sz="1900">
              <a:solidFill>
                <a:schemeClr val="lt1"/>
              </a:solidFill>
              <a:latin typeface="Arial"/>
              <a:ea typeface="Arial"/>
              <a:cs typeface="Arial"/>
              <a:sym typeface="Arial"/>
            </a:endParaRPr>
          </a:p>
          <a:p>
            <a:pPr marL="457200" lvl="0" indent="-3492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Mestring og fellesskap</a:t>
            </a:r>
            <a:endParaRPr sz="1900">
              <a:solidFill>
                <a:schemeClr val="lt1"/>
              </a:solidFill>
              <a:latin typeface="Arial"/>
              <a:ea typeface="Arial"/>
              <a:cs typeface="Arial"/>
              <a:sym typeface="Arial"/>
            </a:endParaRPr>
          </a:p>
          <a:p>
            <a:pPr marL="457200" lvl="0" indent="-3492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Forandringshuset Scene</a:t>
            </a:r>
            <a:endParaRPr sz="1900">
              <a:solidFill>
                <a:schemeClr val="lt1"/>
              </a:solidFill>
              <a:latin typeface="Arial"/>
              <a:ea typeface="Arial"/>
              <a:cs typeface="Arial"/>
              <a:sym typeface="Arial"/>
            </a:endParaRPr>
          </a:p>
          <a:p>
            <a:pPr marL="457200" lvl="0" indent="-3492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Premier league-cafe</a:t>
            </a:r>
            <a:endParaRPr sz="1900">
              <a:solidFill>
                <a:schemeClr val="lt1"/>
              </a:solidFill>
              <a:latin typeface="Arial"/>
              <a:ea typeface="Arial"/>
              <a:cs typeface="Arial"/>
              <a:sym typeface="Arial"/>
            </a:endParaRPr>
          </a:p>
          <a:p>
            <a:pPr marL="60960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ctr"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100000"/>
              </a:lnSpc>
              <a:spcBef>
                <a:spcPts val="1600"/>
              </a:spcBef>
              <a:spcAft>
                <a:spcPts val="0"/>
              </a:spcAft>
              <a:buSzPts val="3700"/>
              <a:buNone/>
            </a:pPr>
            <a:endParaRPr sz="1900">
              <a:solidFill>
                <a:schemeClr val="lt1"/>
              </a:solidFill>
              <a:latin typeface="Bebas Neue"/>
              <a:ea typeface="Bebas Neue"/>
              <a:cs typeface="Bebas Neue"/>
              <a:sym typeface="Bebas Neue"/>
            </a:endParaRPr>
          </a:p>
        </p:txBody>
      </p:sp>
      <p:sp>
        <p:nvSpPr>
          <p:cNvPr id="218" name="Google Shape;218;g2b298db09e0_0_124"/>
          <p:cNvSpPr txBox="1">
            <a:spLocks noGrp="1"/>
          </p:cNvSpPr>
          <p:nvPr>
            <p:ph type="title"/>
          </p:nvPr>
        </p:nvSpPr>
        <p:spPr>
          <a:xfrm>
            <a:off x="8472125" y="2549175"/>
            <a:ext cx="3401700" cy="2359500"/>
          </a:xfrm>
          <a:prstGeom prst="rect">
            <a:avLst/>
          </a:prstGeom>
          <a:noFill/>
          <a:ln>
            <a:noFill/>
          </a:ln>
        </p:spPr>
        <p:txBody>
          <a:bodyPr spcFirstLastPara="1" wrap="square" lIns="121900" tIns="121900" rIns="121900" bIns="121900" anchor="t" anchorCtr="0">
            <a:noAutofit/>
          </a:bodyPr>
          <a:lstStyle/>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Matlaging</a:t>
            </a:r>
            <a:endParaRPr sz="1900">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Dans og drama </a:t>
            </a:r>
            <a:endParaRPr sz="1900">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Film og foto</a:t>
            </a:r>
            <a:endParaRPr sz="1900">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Musikk, konserter og studio</a:t>
            </a:r>
            <a:endParaRPr sz="1900">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Kunst</a:t>
            </a:r>
            <a:endParaRPr sz="1900">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Turer</a:t>
            </a:r>
            <a:endParaRPr sz="1900" b="1">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ctr"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100000"/>
              </a:lnSpc>
              <a:spcBef>
                <a:spcPts val="1600"/>
              </a:spcBef>
              <a:spcAft>
                <a:spcPts val="0"/>
              </a:spcAft>
              <a:buSzPts val="3700"/>
              <a:buNone/>
            </a:pPr>
            <a:endParaRPr sz="1900">
              <a:solidFill>
                <a:schemeClr val="lt1"/>
              </a:solidFill>
              <a:latin typeface="Bebas Neue"/>
              <a:ea typeface="Bebas Neue"/>
              <a:cs typeface="Bebas Neue"/>
              <a:sym typeface="Bebas Neue"/>
            </a:endParaRPr>
          </a:p>
        </p:txBody>
      </p:sp>
      <p:pic>
        <p:nvPicPr>
          <p:cNvPr id="219" name="Google Shape;219;g2b298db09e0_0_124"/>
          <p:cNvPicPr preferRelativeResize="0"/>
          <p:nvPr/>
        </p:nvPicPr>
        <p:blipFill rotWithShape="1">
          <a:blip r:embed="rId3">
            <a:alphaModFix/>
          </a:blip>
          <a:srcRect/>
          <a:stretch/>
        </p:blipFill>
        <p:spPr>
          <a:xfrm>
            <a:off x="9647027" y="5748774"/>
            <a:ext cx="2544975" cy="955599"/>
          </a:xfrm>
          <a:prstGeom prst="rect">
            <a:avLst/>
          </a:prstGeom>
          <a:noFill/>
          <a:ln>
            <a:noFill/>
          </a:ln>
        </p:spPr>
      </p:pic>
      <p:pic>
        <p:nvPicPr>
          <p:cNvPr id="220" name="Google Shape;220;g2b298db09e0_0_124"/>
          <p:cNvPicPr preferRelativeResize="0"/>
          <p:nvPr/>
        </p:nvPicPr>
        <p:blipFill rotWithShape="1">
          <a:blip r:embed="rId4">
            <a:alphaModFix/>
          </a:blip>
          <a:srcRect l="11054" r="47634"/>
          <a:stretch/>
        </p:blipFill>
        <p:spPr>
          <a:xfrm>
            <a:off x="0" y="-931050"/>
            <a:ext cx="4261900" cy="6875399"/>
          </a:xfrm>
          <a:prstGeom prst="rect">
            <a:avLst/>
          </a:prstGeom>
          <a:noFill/>
          <a:ln>
            <a:noFill/>
          </a:ln>
          <a:effectLst>
            <a:outerShdw blurRad="57150" dist="19050" dir="5400000" algn="bl" rotWithShape="0">
              <a:srgbClr val="000000">
                <a:alpha val="49411"/>
              </a:srgbClr>
            </a:outerShdw>
            <a:reflection endPos="30000" dist="38100" dir="5400000" fadeDir="5400012" sy="-100000" algn="bl" rotWithShape="0"/>
          </a:effectLst>
        </p:spPr>
      </p:pic>
      <p:sp>
        <p:nvSpPr>
          <p:cNvPr id="221" name="Google Shape;221;g2b298db09e0_0_124"/>
          <p:cNvSpPr txBox="1"/>
          <p:nvPr/>
        </p:nvSpPr>
        <p:spPr>
          <a:xfrm>
            <a:off x="451400" y="4826683"/>
            <a:ext cx="3359100" cy="1877700"/>
          </a:xfrm>
          <a:prstGeom prst="rect">
            <a:avLst/>
          </a:prstGeom>
          <a:solidFill>
            <a:schemeClr val="accent5"/>
          </a:solid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5300"/>
              <a:buFont typeface="Arial"/>
              <a:buNone/>
            </a:pPr>
            <a:r>
              <a:rPr lang="no-NO" sz="5300" b="0" i="0" u="none" strike="noStrike" cap="none">
                <a:solidFill>
                  <a:srgbClr val="FFFFFF"/>
                </a:solidFill>
                <a:latin typeface="Bebas Neue"/>
                <a:ea typeface="Bebas Neue"/>
                <a:cs typeface="Bebas Neue"/>
                <a:sym typeface="Bebas Neue"/>
              </a:rPr>
              <a:t>aktiv fritid og kultur</a:t>
            </a:r>
            <a:endParaRPr sz="5300" b="0"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25"/>
        <p:cNvGrpSpPr/>
        <p:nvPr/>
      </p:nvGrpSpPr>
      <p:grpSpPr>
        <a:xfrm>
          <a:off x="0" y="0"/>
          <a:ext cx="0" cy="0"/>
          <a:chOff x="0" y="0"/>
          <a:chExt cx="0" cy="0"/>
        </a:xfrm>
      </p:grpSpPr>
      <p:sp>
        <p:nvSpPr>
          <p:cNvPr id="226" name="Google Shape;226;g2b298db09e0_0_132"/>
          <p:cNvSpPr txBox="1">
            <a:spLocks noGrp="1"/>
          </p:cNvSpPr>
          <p:nvPr>
            <p:ph type="title"/>
          </p:nvPr>
        </p:nvSpPr>
        <p:spPr>
          <a:xfrm>
            <a:off x="5054100" y="676175"/>
            <a:ext cx="6407100" cy="1887900"/>
          </a:xfrm>
          <a:prstGeom prst="rect">
            <a:avLst/>
          </a:prstGeom>
          <a:noFill/>
          <a:ln>
            <a:noFill/>
          </a:ln>
        </p:spPr>
        <p:txBody>
          <a:bodyPr spcFirstLastPara="1" wrap="square" lIns="121900" tIns="121900" rIns="121900" bIns="121900" anchor="t" anchorCtr="0">
            <a:noAutofit/>
          </a:bodyPr>
          <a:lstStyle/>
          <a:p>
            <a:pPr marL="0" lvl="0" indent="0" algn="l" rtl="0">
              <a:lnSpc>
                <a:spcPct val="80000"/>
              </a:lnSpc>
              <a:spcBef>
                <a:spcPts val="0"/>
              </a:spcBef>
              <a:spcAft>
                <a:spcPts val="0"/>
              </a:spcAft>
              <a:buSzPts val="3700"/>
              <a:buNone/>
            </a:pPr>
            <a:r>
              <a:rPr lang="no-NO" sz="1900" b="1">
                <a:solidFill>
                  <a:schemeClr val="lt1"/>
                </a:solidFill>
                <a:latin typeface="Arial"/>
                <a:ea typeface="Arial"/>
                <a:cs typeface="Arial"/>
                <a:sym typeface="Arial"/>
              </a:rPr>
              <a:t>I Forandringshuset tilbyr vi fellesskap og støtte til alle unge. Vi har nettverksgrupper for jenter, </a:t>
            </a:r>
            <a:r>
              <a:rPr lang="no-NO" sz="1900" b="1">
                <a:solidFill>
                  <a:schemeClr val="lt1"/>
                </a:solidFill>
              </a:rPr>
              <a:t>ikke-binære, </a:t>
            </a:r>
            <a:r>
              <a:rPr lang="no-NO" sz="1900" b="1">
                <a:solidFill>
                  <a:schemeClr val="lt1"/>
                </a:solidFill>
                <a:latin typeface="Arial"/>
                <a:ea typeface="Arial"/>
                <a:cs typeface="Arial"/>
                <a:sym typeface="Arial"/>
              </a:rPr>
              <a:t>gutter</a:t>
            </a:r>
            <a:r>
              <a:rPr lang="no-NO" sz="1900" b="1">
                <a:solidFill>
                  <a:schemeClr val="lt1"/>
                </a:solidFill>
              </a:rPr>
              <a:t>,</a:t>
            </a:r>
            <a:r>
              <a:rPr lang="no-NO" sz="1900" b="1">
                <a:solidFill>
                  <a:schemeClr val="lt1"/>
                </a:solidFill>
                <a:latin typeface="Arial"/>
                <a:ea typeface="Arial"/>
                <a:cs typeface="Arial"/>
                <a:sym typeface="Arial"/>
              </a:rPr>
              <a:t> kurs og inkluderingsprosjekter. </a:t>
            </a:r>
            <a:endParaRPr sz="1900" b="1">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r>
              <a:rPr lang="no-NO" sz="1900" b="1">
                <a:solidFill>
                  <a:schemeClr val="lt1"/>
                </a:solidFill>
                <a:latin typeface="Arial"/>
                <a:ea typeface="Arial"/>
                <a:cs typeface="Arial"/>
                <a:sym typeface="Arial"/>
              </a:rPr>
              <a:t>Hos oss finner du mange ulike sosiale prosjekt og ulike måter å bygge og utvikle ditt samfunnsengasjement lokalt og globalt.</a:t>
            </a:r>
            <a:endParaRPr sz="1900" b="1">
              <a:solidFill>
                <a:schemeClr val="lt1"/>
              </a:solidFill>
              <a:latin typeface="Arial"/>
              <a:ea typeface="Arial"/>
              <a:cs typeface="Arial"/>
              <a:sym typeface="Arial"/>
            </a:endParaRPr>
          </a:p>
          <a:p>
            <a:pPr marL="0" lvl="0" indent="0" algn="l" rtl="0">
              <a:lnSpc>
                <a:spcPct val="100000"/>
              </a:lnSpc>
              <a:spcBef>
                <a:spcPts val="1600"/>
              </a:spcBef>
              <a:spcAft>
                <a:spcPts val="0"/>
              </a:spcAft>
              <a:buSzPts val="3700"/>
              <a:buNone/>
            </a:pPr>
            <a:endParaRPr sz="1900">
              <a:solidFill>
                <a:schemeClr val="lt1"/>
              </a:solidFill>
              <a:latin typeface="Bebas Neue"/>
              <a:ea typeface="Bebas Neue"/>
              <a:cs typeface="Bebas Neue"/>
              <a:sym typeface="Bebas Neue"/>
            </a:endParaRPr>
          </a:p>
        </p:txBody>
      </p:sp>
      <p:sp>
        <p:nvSpPr>
          <p:cNvPr id="227" name="Google Shape;227;g2b298db09e0_0_132"/>
          <p:cNvSpPr txBox="1">
            <a:spLocks noGrp="1"/>
          </p:cNvSpPr>
          <p:nvPr>
            <p:ph type="title"/>
          </p:nvPr>
        </p:nvSpPr>
        <p:spPr>
          <a:xfrm>
            <a:off x="5492125" y="2628758"/>
            <a:ext cx="3483600" cy="2485500"/>
          </a:xfrm>
          <a:prstGeom prst="rect">
            <a:avLst/>
          </a:prstGeom>
          <a:noFill/>
          <a:ln>
            <a:noFill/>
          </a:ln>
        </p:spPr>
        <p:txBody>
          <a:bodyPr spcFirstLastPara="1" wrap="square" lIns="121900" tIns="121900" rIns="121900" bIns="121900" anchor="t" anchorCtr="0">
            <a:noAutofit/>
          </a:bodyPr>
          <a:lstStyle/>
          <a:p>
            <a:pPr marL="0" lvl="0" indent="0" algn="l" rtl="0">
              <a:lnSpc>
                <a:spcPct val="80000"/>
              </a:lnSpc>
              <a:spcBef>
                <a:spcPts val="0"/>
              </a:spcBef>
              <a:spcAft>
                <a:spcPts val="0"/>
              </a:spcAft>
              <a:buSzPts val="3700"/>
              <a:buNone/>
            </a:pPr>
            <a:endParaRPr sz="1900">
              <a:solidFill>
                <a:schemeClr val="lt1"/>
              </a:solidFill>
              <a:latin typeface="Arial"/>
              <a:ea typeface="Arial"/>
              <a:cs typeface="Arial"/>
              <a:sym typeface="Arial"/>
            </a:endParaRPr>
          </a:p>
          <a:p>
            <a:pPr marL="0" lvl="0" indent="0" algn="l" rtl="0">
              <a:lnSpc>
                <a:spcPct val="80000"/>
              </a:lnSpc>
              <a:spcBef>
                <a:spcPts val="0"/>
              </a:spcBef>
              <a:spcAft>
                <a:spcPts val="0"/>
              </a:spcAft>
              <a:buNone/>
            </a:pPr>
            <a:endParaRPr sz="1900">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Char char="●"/>
            </a:pPr>
            <a:r>
              <a:rPr lang="no-NO" sz="1900">
                <a:solidFill>
                  <a:schemeClr val="lt1"/>
                </a:solidFill>
              </a:rPr>
              <a:t>United Sisters</a:t>
            </a:r>
            <a:endParaRPr sz="1900">
              <a:solidFill>
                <a:schemeClr val="lt1"/>
              </a:solidFil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United Brothers</a:t>
            </a:r>
            <a:endParaRPr sz="1900">
              <a:solidFill>
                <a:schemeClr val="lt1"/>
              </a:solidFil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rPr>
              <a:t>Ung Debatt</a:t>
            </a:r>
            <a:endParaRPr sz="1900">
              <a:solidFill>
                <a:schemeClr val="lt1"/>
              </a:solidFil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rPr>
              <a:t>Mot uten grenser</a:t>
            </a:r>
            <a:endParaRPr sz="1900">
              <a:solidFill>
                <a:schemeClr val="lt1"/>
              </a:solidFil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rPr>
              <a:t>Workshops/events</a:t>
            </a:r>
            <a:endParaRPr sz="1900">
              <a:solidFill>
                <a:schemeClr val="lt1"/>
              </a:solidFill>
            </a:endParaRPr>
          </a:p>
          <a:p>
            <a:pPr marL="60960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ctr"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100000"/>
              </a:lnSpc>
              <a:spcBef>
                <a:spcPts val="1600"/>
              </a:spcBef>
              <a:spcAft>
                <a:spcPts val="0"/>
              </a:spcAft>
              <a:buSzPts val="3700"/>
              <a:buNone/>
            </a:pPr>
            <a:endParaRPr sz="1900">
              <a:solidFill>
                <a:schemeClr val="lt1"/>
              </a:solidFill>
              <a:latin typeface="Bebas Neue"/>
              <a:ea typeface="Bebas Neue"/>
              <a:cs typeface="Bebas Neue"/>
              <a:sym typeface="Bebas Neue"/>
            </a:endParaRPr>
          </a:p>
        </p:txBody>
      </p:sp>
      <p:pic>
        <p:nvPicPr>
          <p:cNvPr id="228" name="Google Shape;228;g2b298db09e0_0_132"/>
          <p:cNvPicPr preferRelativeResize="0"/>
          <p:nvPr/>
        </p:nvPicPr>
        <p:blipFill rotWithShape="1">
          <a:blip r:embed="rId3">
            <a:alphaModFix/>
          </a:blip>
          <a:srcRect r="45102"/>
          <a:stretch/>
        </p:blipFill>
        <p:spPr>
          <a:xfrm>
            <a:off x="-1110633" y="0"/>
            <a:ext cx="5648732" cy="6858002"/>
          </a:xfrm>
          <a:prstGeom prst="rect">
            <a:avLst/>
          </a:prstGeom>
          <a:noFill/>
          <a:ln>
            <a:noFill/>
          </a:ln>
        </p:spPr>
      </p:pic>
      <p:sp>
        <p:nvSpPr>
          <p:cNvPr id="229" name="Google Shape;229;g2b298db09e0_0_132"/>
          <p:cNvSpPr txBox="1">
            <a:spLocks noGrp="1"/>
          </p:cNvSpPr>
          <p:nvPr>
            <p:ph type="title"/>
          </p:nvPr>
        </p:nvSpPr>
        <p:spPr>
          <a:xfrm>
            <a:off x="8939433" y="3464975"/>
            <a:ext cx="6609300" cy="1745100"/>
          </a:xfrm>
          <a:prstGeom prst="rect">
            <a:avLst/>
          </a:prstGeom>
          <a:noFill/>
          <a:ln>
            <a:noFill/>
          </a:ln>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endParaRPr sz="1900">
              <a:solidFill>
                <a:schemeClr val="lt1"/>
              </a:solidFill>
              <a:latin typeface="Arial"/>
              <a:ea typeface="Arial"/>
              <a:cs typeface="Arial"/>
              <a:sym typeface="Arial"/>
            </a:endParaRPr>
          </a:p>
          <a:p>
            <a:pPr marL="60960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ctr"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100000"/>
              </a:lnSpc>
              <a:spcBef>
                <a:spcPts val="1600"/>
              </a:spcBef>
              <a:spcAft>
                <a:spcPts val="0"/>
              </a:spcAft>
              <a:buSzPts val="3700"/>
              <a:buNone/>
            </a:pPr>
            <a:endParaRPr sz="1900">
              <a:solidFill>
                <a:schemeClr val="lt1"/>
              </a:solidFill>
              <a:latin typeface="Bebas Neue"/>
              <a:ea typeface="Bebas Neue"/>
              <a:cs typeface="Bebas Neue"/>
              <a:sym typeface="Bebas Neue"/>
            </a:endParaRPr>
          </a:p>
        </p:txBody>
      </p:sp>
      <p:sp>
        <p:nvSpPr>
          <p:cNvPr id="230" name="Google Shape;230;g2b298db09e0_0_132"/>
          <p:cNvSpPr txBox="1"/>
          <p:nvPr/>
        </p:nvSpPr>
        <p:spPr>
          <a:xfrm>
            <a:off x="0" y="4763300"/>
            <a:ext cx="4011900" cy="1446900"/>
          </a:xfrm>
          <a:prstGeom prst="rect">
            <a:avLst/>
          </a:prstGeom>
          <a:solidFill>
            <a:schemeClr val="accent5"/>
          </a:solid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no-NO" sz="3900" b="0" i="0" u="none" strike="noStrike" cap="none">
                <a:solidFill>
                  <a:srgbClr val="FFFFFF"/>
                </a:solidFill>
                <a:latin typeface="Bebas Neue"/>
                <a:ea typeface="Bebas Neue"/>
                <a:cs typeface="Bebas Neue"/>
                <a:sym typeface="Bebas Neue"/>
              </a:rPr>
              <a:t>inkludering og samfunnsengasjement</a:t>
            </a:r>
            <a:endParaRPr sz="3500" b="0" i="0" u="none" strike="noStrike" cap="none">
              <a:solidFill>
                <a:srgbClr val="FFFFFF"/>
              </a:solidFill>
              <a:latin typeface="Bebas Neue"/>
              <a:ea typeface="Bebas Neue"/>
              <a:cs typeface="Bebas Neue"/>
              <a:sym typeface="Bebas Neue"/>
            </a:endParaRPr>
          </a:p>
        </p:txBody>
      </p:sp>
      <p:pic>
        <p:nvPicPr>
          <p:cNvPr id="231" name="Google Shape;231;g2b298db09e0_0_132"/>
          <p:cNvPicPr preferRelativeResize="0"/>
          <p:nvPr/>
        </p:nvPicPr>
        <p:blipFill rotWithShape="1">
          <a:blip r:embed="rId4">
            <a:alphaModFix/>
          </a:blip>
          <a:srcRect/>
          <a:stretch/>
        </p:blipFill>
        <p:spPr>
          <a:xfrm>
            <a:off x="9647027" y="5748774"/>
            <a:ext cx="2544975" cy="955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35"/>
        <p:cNvGrpSpPr/>
        <p:nvPr/>
      </p:nvGrpSpPr>
      <p:grpSpPr>
        <a:xfrm>
          <a:off x="0" y="0"/>
          <a:ext cx="0" cy="0"/>
          <a:chOff x="0" y="0"/>
          <a:chExt cx="0" cy="0"/>
        </a:xfrm>
      </p:grpSpPr>
      <p:sp>
        <p:nvSpPr>
          <p:cNvPr id="236" name="Google Shape;236;g2b298db09e0_0_140"/>
          <p:cNvSpPr txBox="1">
            <a:spLocks noGrp="1"/>
          </p:cNvSpPr>
          <p:nvPr>
            <p:ph type="title"/>
          </p:nvPr>
        </p:nvSpPr>
        <p:spPr>
          <a:xfrm>
            <a:off x="5426100" y="713933"/>
            <a:ext cx="6407100" cy="2485500"/>
          </a:xfrm>
          <a:prstGeom prst="rect">
            <a:avLst/>
          </a:prstGeom>
          <a:noFill/>
          <a:ln>
            <a:noFill/>
          </a:ln>
        </p:spPr>
        <p:txBody>
          <a:bodyPr spcFirstLastPara="1" wrap="square" lIns="121900" tIns="121900" rIns="121900" bIns="121900" anchor="t" anchorCtr="0">
            <a:noAutofit/>
          </a:bodyPr>
          <a:lstStyle/>
          <a:p>
            <a:pPr marL="0" lvl="0" indent="0" algn="l" rtl="0">
              <a:lnSpc>
                <a:spcPct val="80000"/>
              </a:lnSpc>
              <a:spcBef>
                <a:spcPts val="0"/>
              </a:spcBef>
              <a:spcAft>
                <a:spcPts val="0"/>
              </a:spcAft>
              <a:buSzPts val="3700"/>
              <a:buNone/>
            </a:pPr>
            <a:r>
              <a:rPr lang="no-NO" sz="2100" b="1">
                <a:solidFill>
                  <a:schemeClr val="lt1"/>
                </a:solidFill>
                <a:latin typeface="Arial"/>
                <a:ea typeface="Arial"/>
                <a:cs typeface="Arial"/>
                <a:sym typeface="Arial"/>
              </a:rPr>
              <a:t>I Forandringshuset tar vi utgangspunkt i unges drivkraft og ressurser og senker terskelen til arbeidsmarkedet. Det kan handle om ledertrening, hjelp til å skrive CV til din første jobb, få din første jobb i Ungdomscrewet i Forandringshuset eller få støtte til å starte og drive ditt eget prosjekt.</a:t>
            </a:r>
            <a:endParaRPr sz="2100" b="1">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2100" b="1">
              <a:solidFill>
                <a:schemeClr val="lt1"/>
              </a:solidFill>
              <a:latin typeface="Arial"/>
              <a:ea typeface="Arial"/>
              <a:cs typeface="Arial"/>
              <a:sym typeface="Arial"/>
            </a:endParaRPr>
          </a:p>
          <a:p>
            <a:pPr marL="0" lvl="0" indent="0" algn="l" rtl="0">
              <a:lnSpc>
                <a:spcPct val="100000"/>
              </a:lnSpc>
              <a:spcBef>
                <a:spcPts val="1600"/>
              </a:spcBef>
              <a:spcAft>
                <a:spcPts val="0"/>
              </a:spcAft>
              <a:buSzPts val="3700"/>
              <a:buNone/>
            </a:pPr>
            <a:endParaRPr sz="2100">
              <a:solidFill>
                <a:schemeClr val="lt1"/>
              </a:solidFill>
              <a:latin typeface="Bebas Neue"/>
              <a:ea typeface="Bebas Neue"/>
              <a:cs typeface="Bebas Neue"/>
              <a:sym typeface="Bebas Neue"/>
            </a:endParaRPr>
          </a:p>
        </p:txBody>
      </p:sp>
      <p:sp>
        <p:nvSpPr>
          <p:cNvPr id="237" name="Google Shape;237;g2b298db09e0_0_140"/>
          <p:cNvSpPr txBox="1">
            <a:spLocks noGrp="1"/>
          </p:cNvSpPr>
          <p:nvPr>
            <p:ph type="title"/>
          </p:nvPr>
        </p:nvSpPr>
        <p:spPr>
          <a:xfrm>
            <a:off x="5054100" y="3328033"/>
            <a:ext cx="3483600" cy="2485500"/>
          </a:xfrm>
          <a:prstGeom prst="rect">
            <a:avLst/>
          </a:prstGeom>
          <a:noFill/>
          <a:ln>
            <a:noFill/>
          </a:ln>
        </p:spPr>
        <p:txBody>
          <a:bodyPr spcFirstLastPara="1" wrap="square" lIns="121900" tIns="121900" rIns="121900" bIns="121900" anchor="t" anchorCtr="0">
            <a:noAutofit/>
          </a:bodyPr>
          <a:lstStyle/>
          <a:p>
            <a:pPr marL="609600" lvl="0" indent="-425450" algn="l" rtl="0">
              <a:lnSpc>
                <a:spcPct val="80000"/>
              </a:lnSpc>
              <a:spcBef>
                <a:spcPts val="0"/>
              </a:spcBef>
              <a:spcAft>
                <a:spcPts val="0"/>
              </a:spcAft>
              <a:buClr>
                <a:schemeClr val="lt1"/>
              </a:buClr>
              <a:buSzPts val="1900"/>
              <a:buFont typeface="Arial"/>
              <a:buChar char="●"/>
            </a:pPr>
            <a:r>
              <a:rPr lang="no-NO" sz="1900" b="1">
                <a:solidFill>
                  <a:schemeClr val="lt1"/>
                </a:solidFill>
                <a:latin typeface="Arial"/>
                <a:ea typeface="Arial"/>
                <a:cs typeface="Arial"/>
                <a:sym typeface="Arial"/>
              </a:rPr>
              <a:t>Ungdomscrew</a:t>
            </a:r>
            <a:endParaRPr sz="1900" b="1">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Unge i jobb</a:t>
            </a:r>
            <a:endParaRPr sz="1900">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Språk- og arbeidspraksis</a:t>
            </a:r>
            <a:endParaRPr sz="1900">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Praksis tilknyttet utdanning</a:t>
            </a:r>
            <a:endParaRPr sz="1900">
              <a:solidFill>
                <a:schemeClr val="lt1"/>
              </a:solidFill>
              <a:latin typeface="Arial"/>
              <a:ea typeface="Arial"/>
              <a:cs typeface="Arial"/>
              <a:sym typeface="Arial"/>
            </a:endParaRPr>
          </a:p>
          <a:p>
            <a:pPr marL="60960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ctr"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100000"/>
              </a:lnSpc>
              <a:spcBef>
                <a:spcPts val="1600"/>
              </a:spcBef>
              <a:spcAft>
                <a:spcPts val="0"/>
              </a:spcAft>
              <a:buSzPts val="3700"/>
              <a:buNone/>
            </a:pPr>
            <a:endParaRPr sz="1900">
              <a:solidFill>
                <a:schemeClr val="lt1"/>
              </a:solidFill>
              <a:latin typeface="Bebas Neue"/>
              <a:ea typeface="Bebas Neue"/>
              <a:cs typeface="Bebas Neue"/>
              <a:sym typeface="Bebas Neue"/>
            </a:endParaRPr>
          </a:p>
        </p:txBody>
      </p:sp>
      <p:sp>
        <p:nvSpPr>
          <p:cNvPr id="238" name="Google Shape;238;g2b298db09e0_0_140"/>
          <p:cNvSpPr txBox="1">
            <a:spLocks noGrp="1"/>
          </p:cNvSpPr>
          <p:nvPr>
            <p:ph type="title"/>
          </p:nvPr>
        </p:nvSpPr>
        <p:spPr>
          <a:xfrm>
            <a:off x="7852900" y="3328025"/>
            <a:ext cx="4418700" cy="1745100"/>
          </a:xfrm>
          <a:prstGeom prst="rect">
            <a:avLst/>
          </a:prstGeom>
          <a:noFill/>
          <a:ln>
            <a:noFill/>
          </a:ln>
        </p:spPr>
        <p:txBody>
          <a:bodyPr spcFirstLastPara="1" wrap="square" lIns="121900" tIns="121900" rIns="121900" bIns="121900" anchor="t" anchorCtr="0">
            <a:noAutofit/>
          </a:bodyPr>
          <a:lstStyle/>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Mpower</a:t>
            </a:r>
            <a:r>
              <a:rPr lang="no-NO" sz="1900">
                <a:solidFill>
                  <a:schemeClr val="lt1"/>
                </a:solidFill>
              </a:rPr>
              <a:t> </a:t>
            </a:r>
            <a:r>
              <a:rPr lang="no-NO" sz="1900">
                <a:solidFill>
                  <a:schemeClr val="lt1"/>
                </a:solidFill>
                <a:latin typeface="Arial"/>
                <a:ea typeface="Arial"/>
                <a:cs typeface="Arial"/>
                <a:sym typeface="Arial"/>
              </a:rPr>
              <a:t>ledertreningsprogram</a:t>
            </a:r>
            <a:endParaRPr sz="1900">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LEAD Lederkonferanse</a:t>
            </a:r>
            <a:endParaRPr sz="1900">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Ambassadørprogram</a:t>
            </a:r>
            <a:endParaRPr sz="1900">
              <a:solidFill>
                <a:schemeClr val="lt1"/>
              </a:solidFill>
              <a:latin typeface="Arial"/>
              <a:ea typeface="Arial"/>
              <a:cs typeface="Arial"/>
              <a:sym typeface="Arial"/>
            </a:endParaRPr>
          </a:p>
          <a:p>
            <a:pPr marL="609600" lvl="0" indent="-425450" algn="l" rtl="0">
              <a:lnSpc>
                <a:spcPct val="80000"/>
              </a:lnSpc>
              <a:spcBef>
                <a:spcPts val="0"/>
              </a:spcBef>
              <a:spcAft>
                <a:spcPts val="0"/>
              </a:spcAft>
              <a:buClr>
                <a:schemeClr val="lt1"/>
              </a:buClr>
              <a:buSzPts val="1900"/>
              <a:buFont typeface="Arial"/>
              <a:buChar char="●"/>
            </a:pPr>
            <a:r>
              <a:rPr lang="no-NO" sz="1900">
                <a:solidFill>
                  <a:schemeClr val="lt1"/>
                </a:solidFill>
                <a:latin typeface="Arial"/>
                <a:ea typeface="Arial"/>
                <a:cs typeface="Arial"/>
                <a:sym typeface="Arial"/>
              </a:rPr>
              <a:t>Ledertrening i skole</a:t>
            </a:r>
            <a:endParaRPr sz="1900">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60960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ctr"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80000"/>
              </a:lnSpc>
              <a:spcBef>
                <a:spcPts val="1600"/>
              </a:spcBef>
              <a:spcAft>
                <a:spcPts val="0"/>
              </a:spcAft>
              <a:buSzPts val="3700"/>
              <a:buNone/>
            </a:pPr>
            <a:endParaRPr sz="1900">
              <a:solidFill>
                <a:schemeClr val="lt1"/>
              </a:solidFill>
              <a:latin typeface="Arial"/>
              <a:ea typeface="Arial"/>
              <a:cs typeface="Arial"/>
              <a:sym typeface="Arial"/>
            </a:endParaRPr>
          </a:p>
          <a:p>
            <a:pPr marL="0" lvl="0" indent="0" algn="l" rtl="0">
              <a:lnSpc>
                <a:spcPct val="100000"/>
              </a:lnSpc>
              <a:spcBef>
                <a:spcPts val="1600"/>
              </a:spcBef>
              <a:spcAft>
                <a:spcPts val="0"/>
              </a:spcAft>
              <a:buSzPts val="3700"/>
              <a:buNone/>
            </a:pPr>
            <a:endParaRPr sz="1900">
              <a:solidFill>
                <a:schemeClr val="lt1"/>
              </a:solidFill>
              <a:latin typeface="Bebas Neue"/>
              <a:ea typeface="Bebas Neue"/>
              <a:cs typeface="Bebas Neue"/>
              <a:sym typeface="Bebas Neue"/>
            </a:endParaRPr>
          </a:p>
        </p:txBody>
      </p:sp>
      <p:pic>
        <p:nvPicPr>
          <p:cNvPr id="239" name="Google Shape;239;g2b298db09e0_0_140"/>
          <p:cNvPicPr preferRelativeResize="0"/>
          <p:nvPr/>
        </p:nvPicPr>
        <p:blipFill rotWithShape="1">
          <a:blip r:embed="rId3">
            <a:alphaModFix/>
          </a:blip>
          <a:srcRect/>
          <a:stretch/>
        </p:blipFill>
        <p:spPr>
          <a:xfrm>
            <a:off x="-961200" y="-1054434"/>
            <a:ext cx="5934367" cy="7912433"/>
          </a:xfrm>
          <a:prstGeom prst="rect">
            <a:avLst/>
          </a:prstGeom>
          <a:noFill/>
          <a:ln>
            <a:noFill/>
          </a:ln>
        </p:spPr>
      </p:pic>
      <p:sp>
        <p:nvSpPr>
          <p:cNvPr id="240" name="Google Shape;240;g2b298db09e0_0_140"/>
          <p:cNvSpPr txBox="1"/>
          <p:nvPr/>
        </p:nvSpPr>
        <p:spPr>
          <a:xfrm>
            <a:off x="285567" y="5421600"/>
            <a:ext cx="4011900" cy="1446900"/>
          </a:xfrm>
          <a:prstGeom prst="rect">
            <a:avLst/>
          </a:prstGeom>
          <a:solidFill>
            <a:schemeClr val="accent5"/>
          </a:solid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no-NO" sz="3900" b="0" i="0" u="none" strike="noStrike" cap="none">
                <a:solidFill>
                  <a:srgbClr val="FFFFFF"/>
                </a:solidFill>
                <a:latin typeface="Bebas Neue"/>
                <a:ea typeface="Bebas Neue"/>
                <a:cs typeface="Bebas Neue"/>
                <a:sym typeface="Bebas Neue"/>
              </a:rPr>
              <a:t>arbeid, utvikling og entreprenørskap</a:t>
            </a:r>
            <a:endParaRPr sz="3500" b="0" i="0" u="none" strike="noStrike" cap="none">
              <a:solidFill>
                <a:srgbClr val="FFFFFF"/>
              </a:solidFill>
              <a:latin typeface="Bebas Neue"/>
              <a:ea typeface="Bebas Neue"/>
              <a:cs typeface="Bebas Neue"/>
              <a:sym typeface="Bebas Neue"/>
            </a:endParaRPr>
          </a:p>
        </p:txBody>
      </p:sp>
      <p:pic>
        <p:nvPicPr>
          <p:cNvPr id="241" name="Google Shape;241;g2b298db09e0_0_140"/>
          <p:cNvPicPr preferRelativeResize="0"/>
          <p:nvPr/>
        </p:nvPicPr>
        <p:blipFill rotWithShape="1">
          <a:blip r:embed="rId4">
            <a:alphaModFix/>
          </a:blip>
          <a:srcRect/>
          <a:stretch/>
        </p:blipFill>
        <p:spPr>
          <a:xfrm>
            <a:off x="9647027" y="5748774"/>
            <a:ext cx="2544975" cy="955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c4e08b5802_0_114"/>
          <p:cNvSpPr txBox="1"/>
          <p:nvPr/>
        </p:nvSpPr>
        <p:spPr>
          <a:xfrm>
            <a:off x="0" y="2792800"/>
            <a:ext cx="4323300" cy="1877700"/>
          </a:xfrm>
          <a:prstGeom prst="rect">
            <a:avLst/>
          </a:prstGeom>
          <a:solidFill>
            <a:schemeClr val="accent5"/>
          </a:solidFill>
          <a:ln>
            <a:noFill/>
          </a:ln>
        </p:spPr>
        <p:txBody>
          <a:bodyPr spcFirstLastPara="1" wrap="square" lIns="121900" tIns="121900" rIns="121900" bIns="121900" anchor="t" anchorCtr="0">
            <a:spAutoFit/>
          </a:bodyPr>
          <a:lstStyle/>
          <a:p>
            <a:pPr marL="0" lvl="0" indent="0" algn="l" rtl="0">
              <a:lnSpc>
                <a:spcPct val="100000"/>
              </a:lnSpc>
              <a:spcBef>
                <a:spcPts val="0"/>
              </a:spcBef>
              <a:spcAft>
                <a:spcPts val="0"/>
              </a:spcAft>
              <a:buNone/>
            </a:pPr>
            <a:r>
              <a:rPr lang="no-NO" sz="5300">
                <a:solidFill>
                  <a:srgbClr val="FFFFFF"/>
                </a:solidFill>
                <a:latin typeface="Bebas Neue"/>
                <a:ea typeface="Bebas Neue"/>
                <a:cs typeface="Bebas Neue"/>
                <a:sym typeface="Bebas Neue"/>
              </a:rPr>
              <a:t>radikale på samarbeid</a:t>
            </a:r>
            <a:endParaRPr sz="5300">
              <a:solidFill>
                <a:srgbClr val="FFFFFF"/>
              </a:solidFill>
              <a:latin typeface="Bebas Neue"/>
              <a:ea typeface="Bebas Neue"/>
              <a:cs typeface="Bebas Neue"/>
              <a:sym typeface="Bebas Neue"/>
            </a:endParaRPr>
          </a:p>
        </p:txBody>
      </p:sp>
      <p:sp>
        <p:nvSpPr>
          <p:cNvPr id="247" name="Google Shape;247;g2c4e08b5802_0_114"/>
          <p:cNvSpPr txBox="1"/>
          <p:nvPr/>
        </p:nvSpPr>
        <p:spPr>
          <a:xfrm>
            <a:off x="4897700" y="986800"/>
            <a:ext cx="6811200" cy="5418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no-NO" sz="2100">
                <a:solidFill>
                  <a:schemeClr val="dk1"/>
                </a:solidFill>
                <a:latin typeface="Source Sans Pro"/>
                <a:ea typeface="Source Sans Pro"/>
                <a:cs typeface="Source Sans Pro"/>
                <a:sym typeface="Source Sans Pro"/>
              </a:rPr>
              <a:t>Vi skal være</a:t>
            </a:r>
            <a:r>
              <a:rPr lang="no-NO" sz="2100" b="1">
                <a:solidFill>
                  <a:schemeClr val="dk1"/>
                </a:solidFill>
                <a:latin typeface="Source Sans Pro"/>
                <a:ea typeface="Source Sans Pro"/>
                <a:cs typeface="Source Sans Pro"/>
                <a:sym typeface="Source Sans Pro"/>
              </a:rPr>
              <a:t> radikale </a:t>
            </a:r>
            <a:r>
              <a:rPr lang="no-NO" sz="2100">
                <a:solidFill>
                  <a:schemeClr val="dk1"/>
                </a:solidFill>
                <a:latin typeface="Source Sans Pro"/>
                <a:ea typeface="Source Sans Pro"/>
                <a:cs typeface="Source Sans Pro"/>
                <a:sym typeface="Source Sans Pro"/>
              </a:rPr>
              <a:t>på samarbeid på vegne av målgruppen. </a:t>
            </a:r>
            <a:endParaRPr sz="21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2100">
              <a:latin typeface="Source Sans Pro"/>
              <a:ea typeface="Source Sans Pro"/>
              <a:cs typeface="Source Sans Pro"/>
              <a:sym typeface="Source Sans Pro"/>
            </a:endParaRPr>
          </a:p>
          <a:p>
            <a:pPr marL="0" lvl="0" indent="0" algn="l" rtl="0">
              <a:spcBef>
                <a:spcPts val="0"/>
              </a:spcBef>
              <a:spcAft>
                <a:spcPts val="0"/>
              </a:spcAft>
              <a:buNone/>
            </a:pPr>
            <a:r>
              <a:rPr lang="no-NO" sz="2100">
                <a:latin typeface="Source Sans Pro"/>
                <a:ea typeface="Source Sans Pro"/>
                <a:cs typeface="Source Sans Pro"/>
                <a:sym typeface="Source Sans Pro"/>
              </a:rPr>
              <a:t>Forandringshuset søker aktivt samarbeid med andre som jobber til det beste for barn og unge. Vi ønsker ikke å konkurrere med andre gode krefter, men vi vil at gode krefter samkjøres til det beste for barn og unge.</a:t>
            </a:r>
            <a:endParaRPr sz="21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210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500"/>
              <a:buFont typeface="Arial"/>
              <a:buNone/>
            </a:pPr>
            <a:r>
              <a:rPr lang="no-NO" sz="2100">
                <a:solidFill>
                  <a:schemeClr val="dk1"/>
                </a:solidFill>
                <a:latin typeface="Source Sans Pro"/>
                <a:ea typeface="Source Sans Pro"/>
                <a:cs typeface="Source Sans Pro"/>
                <a:sym typeface="Source Sans Pro"/>
              </a:rPr>
              <a:t>For best mulig å ivareta unges behov og ønsker, inviterer vi andre organisasjoner, lokale og nasjonale myndigheter og private fond og bedrifter til å involvere seg i samarbeid, samskaping og ressursmobilisering. Det som betyr noe er å skape positiv endring for unge mennesker – ikke å gjøre det selv.</a:t>
            </a:r>
            <a:endParaRPr sz="21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2100">
              <a:latin typeface="Source Sans Pro"/>
              <a:ea typeface="Source Sans Pro"/>
              <a:cs typeface="Source Sans Pro"/>
              <a:sym typeface="Source Sans Pro"/>
            </a:endParaRPr>
          </a:p>
          <a:p>
            <a:pPr marL="0" lvl="0" indent="0" algn="l" rtl="0">
              <a:spcBef>
                <a:spcPts val="0"/>
              </a:spcBef>
              <a:spcAft>
                <a:spcPts val="0"/>
              </a:spcAft>
              <a:buNone/>
            </a:pPr>
            <a:endParaRPr sz="2100">
              <a:latin typeface="Source Sans Pro"/>
              <a:ea typeface="Source Sans Pro"/>
              <a:cs typeface="Source Sans Pro"/>
              <a:sym typeface="Source Sans Pro"/>
            </a:endParaRPr>
          </a:p>
        </p:txBody>
      </p:sp>
      <p:pic>
        <p:nvPicPr>
          <p:cNvPr id="248" name="Google Shape;248;g2c4e08b5802_0_114"/>
          <p:cNvPicPr preferRelativeResize="0"/>
          <p:nvPr/>
        </p:nvPicPr>
        <p:blipFill rotWithShape="1">
          <a:blip r:embed="rId3">
            <a:alphaModFix/>
          </a:blip>
          <a:srcRect/>
          <a:stretch/>
        </p:blipFill>
        <p:spPr>
          <a:xfrm>
            <a:off x="9647027" y="5748774"/>
            <a:ext cx="2544975" cy="955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c4e08b5802_0_164"/>
          <p:cNvSpPr txBox="1"/>
          <p:nvPr/>
        </p:nvSpPr>
        <p:spPr>
          <a:xfrm>
            <a:off x="0" y="0"/>
            <a:ext cx="12192000" cy="892800"/>
          </a:xfrm>
          <a:prstGeom prst="rect">
            <a:avLst/>
          </a:prstGeom>
          <a:solidFill>
            <a:schemeClr val="accent5"/>
          </a:solidFill>
          <a:ln>
            <a:noFill/>
          </a:ln>
        </p:spPr>
        <p:txBody>
          <a:bodyPr spcFirstLastPara="1" wrap="square" lIns="121900" tIns="121900" rIns="121900" bIns="121900" anchor="t" anchorCtr="0">
            <a:spAutoFit/>
          </a:bodyPr>
          <a:lstStyle/>
          <a:p>
            <a:pPr marL="0" lvl="0" indent="0" algn="ctr" rtl="0">
              <a:lnSpc>
                <a:spcPct val="100000"/>
              </a:lnSpc>
              <a:spcBef>
                <a:spcPts val="0"/>
              </a:spcBef>
              <a:spcAft>
                <a:spcPts val="0"/>
              </a:spcAft>
              <a:buNone/>
            </a:pPr>
            <a:r>
              <a:rPr lang="no-NO" sz="4200">
                <a:solidFill>
                  <a:srgbClr val="FFFFFF"/>
                </a:solidFill>
                <a:latin typeface="Bebas Neue"/>
                <a:ea typeface="Bebas Neue"/>
                <a:cs typeface="Bebas Neue"/>
                <a:sym typeface="Bebas Neue"/>
              </a:rPr>
              <a:t>Tidslinje Åpen møteplass / Forandringshuset Levanger</a:t>
            </a:r>
            <a:endParaRPr sz="4200">
              <a:solidFill>
                <a:srgbClr val="FFFFFF"/>
              </a:solidFill>
              <a:latin typeface="Bebas Neue"/>
              <a:ea typeface="Bebas Neue"/>
              <a:cs typeface="Bebas Neue"/>
              <a:sym typeface="Bebas Neue"/>
            </a:endParaRPr>
          </a:p>
        </p:txBody>
      </p:sp>
      <p:sp>
        <p:nvSpPr>
          <p:cNvPr id="254" name="Google Shape;254;g2c4e08b5802_0_164"/>
          <p:cNvSpPr txBox="1"/>
          <p:nvPr/>
        </p:nvSpPr>
        <p:spPr>
          <a:xfrm>
            <a:off x="613225" y="527600"/>
            <a:ext cx="11095800" cy="6280200"/>
          </a:xfrm>
          <a:prstGeom prst="rect">
            <a:avLst/>
          </a:prstGeom>
          <a:noFill/>
          <a:ln>
            <a:noFill/>
          </a:ln>
        </p:spPr>
        <p:txBody>
          <a:bodyPr spcFirstLastPara="1" wrap="square" lIns="121900" tIns="121900" rIns="121900" bIns="121900" anchor="t" anchorCtr="0">
            <a:spAutoFit/>
          </a:bodyPr>
          <a:lstStyle/>
          <a:p>
            <a:pPr marL="457200" lvl="0" indent="0" algn="l" rtl="0">
              <a:spcBef>
                <a:spcPts val="0"/>
              </a:spcBef>
              <a:spcAft>
                <a:spcPts val="0"/>
              </a:spcAft>
              <a:buNone/>
            </a:pPr>
            <a:endParaRPr sz="2100">
              <a:solidFill>
                <a:schemeClr val="dk1"/>
              </a:solidFill>
              <a:latin typeface="Source Sans Pro"/>
              <a:ea typeface="Source Sans Pro"/>
              <a:cs typeface="Source Sans Pro"/>
              <a:sym typeface="Source Sans Pro"/>
            </a:endParaRPr>
          </a:p>
          <a:p>
            <a:pPr marL="457200" lvl="0" indent="-361950" algn="l" rtl="0">
              <a:spcBef>
                <a:spcPts val="0"/>
              </a:spcBef>
              <a:spcAft>
                <a:spcPts val="0"/>
              </a:spcAft>
              <a:buClr>
                <a:schemeClr val="dk1"/>
              </a:buClr>
              <a:buSzPts val="2100"/>
              <a:buFont typeface="Source Sans Pro"/>
              <a:buChar char="●"/>
            </a:pPr>
            <a:r>
              <a:rPr lang="no-NO" sz="2100">
                <a:solidFill>
                  <a:schemeClr val="dk1"/>
                </a:solidFill>
                <a:latin typeface="Source Sans Pro"/>
                <a:ea typeface="Source Sans Pro"/>
                <a:cs typeface="Source Sans Pro"/>
                <a:sym typeface="Source Sans Pro"/>
              </a:rPr>
              <a:t>Sommeren 2022 begynte Kirkens Bymisjon og KFUK-KFUM å snakke sammen: </a:t>
            </a:r>
            <a:endParaRPr sz="2100">
              <a:solidFill>
                <a:schemeClr val="dk1"/>
              </a:solidFill>
              <a:latin typeface="Source Sans Pro"/>
              <a:ea typeface="Source Sans Pro"/>
              <a:cs typeface="Source Sans Pro"/>
              <a:sym typeface="Source Sans Pro"/>
            </a:endParaRPr>
          </a:p>
          <a:p>
            <a:pPr marL="914400" lvl="1" indent="-342900" algn="l" rtl="0">
              <a:spcBef>
                <a:spcPts val="0"/>
              </a:spcBef>
              <a:spcAft>
                <a:spcPts val="0"/>
              </a:spcAft>
              <a:buClr>
                <a:schemeClr val="dk1"/>
              </a:buClr>
              <a:buSzPts val="1800"/>
              <a:buFont typeface="Source Sans Pro"/>
              <a:buChar char="⇾"/>
            </a:pPr>
            <a:r>
              <a:rPr lang="no-NO" sz="1800" b="1">
                <a:solidFill>
                  <a:schemeClr val="dk1"/>
                </a:solidFill>
                <a:latin typeface="Source Sans Pro"/>
                <a:ea typeface="Source Sans Pro"/>
                <a:cs typeface="Source Sans Pro"/>
                <a:sym typeface="Source Sans Pro"/>
              </a:rPr>
              <a:t>Hva er unges behov i Levanger? Og kan Forandringshuset være svaret?</a:t>
            </a:r>
            <a:endParaRPr sz="1800" b="1">
              <a:solidFill>
                <a:schemeClr val="dk1"/>
              </a:solidFill>
              <a:latin typeface="Source Sans Pro"/>
              <a:ea typeface="Source Sans Pro"/>
              <a:cs typeface="Source Sans Pro"/>
              <a:sym typeface="Source Sans Pro"/>
            </a:endParaRPr>
          </a:p>
          <a:p>
            <a:pPr marL="457200" lvl="0" indent="-361950" algn="l" rtl="0">
              <a:spcBef>
                <a:spcPts val="0"/>
              </a:spcBef>
              <a:spcAft>
                <a:spcPts val="0"/>
              </a:spcAft>
              <a:buClr>
                <a:schemeClr val="dk1"/>
              </a:buClr>
              <a:buSzPts val="2100"/>
              <a:buFont typeface="Source Sans Pro"/>
              <a:buChar char="●"/>
            </a:pPr>
            <a:r>
              <a:rPr lang="no-NO" sz="2100">
                <a:solidFill>
                  <a:schemeClr val="dk1"/>
                </a:solidFill>
                <a:latin typeface="Source Sans Pro"/>
                <a:ea typeface="Source Sans Pro"/>
                <a:cs typeface="Source Sans Pro"/>
                <a:sym typeface="Source Sans Pro"/>
              </a:rPr>
              <a:t>Forprosjektavtale KB/KFUK-KFUM</a:t>
            </a:r>
            <a:endParaRPr sz="2100">
              <a:solidFill>
                <a:schemeClr val="dk1"/>
              </a:solidFill>
              <a:latin typeface="Source Sans Pro"/>
              <a:ea typeface="Source Sans Pro"/>
              <a:cs typeface="Source Sans Pro"/>
              <a:sym typeface="Source Sans Pro"/>
            </a:endParaRPr>
          </a:p>
          <a:p>
            <a:pPr marL="457200" lvl="0" indent="-361950" algn="l" rtl="0">
              <a:spcBef>
                <a:spcPts val="0"/>
              </a:spcBef>
              <a:spcAft>
                <a:spcPts val="0"/>
              </a:spcAft>
              <a:buClr>
                <a:schemeClr val="dk1"/>
              </a:buClr>
              <a:buSzPts val="2100"/>
              <a:buFont typeface="Source Sans Pro"/>
              <a:buChar char="●"/>
            </a:pPr>
            <a:r>
              <a:rPr lang="no-NO" sz="2100">
                <a:solidFill>
                  <a:schemeClr val="dk1"/>
                </a:solidFill>
                <a:latin typeface="Source Sans Pro"/>
                <a:ea typeface="Source Sans Pro"/>
                <a:cs typeface="Source Sans Pro"/>
                <a:sym typeface="Source Sans Pro"/>
              </a:rPr>
              <a:t>Oktober 2022 - Februar 2023: Behovs og mulighetskartlegging (kommunale planer, ungdata, ungdomsråd, de som jobber med ungdom m.fl):</a:t>
            </a:r>
            <a:endParaRPr sz="2100">
              <a:solidFill>
                <a:schemeClr val="dk1"/>
              </a:solidFill>
              <a:latin typeface="Source Sans Pro"/>
              <a:ea typeface="Source Sans Pro"/>
              <a:cs typeface="Source Sans Pro"/>
              <a:sym typeface="Source Sans Pro"/>
            </a:endParaRPr>
          </a:p>
          <a:p>
            <a:pPr marL="914400" lvl="1" indent="-368300" algn="l" rtl="0">
              <a:spcBef>
                <a:spcPts val="0"/>
              </a:spcBef>
              <a:spcAft>
                <a:spcPts val="0"/>
              </a:spcAft>
              <a:buClr>
                <a:schemeClr val="dk1"/>
              </a:buClr>
              <a:buSzPts val="2200"/>
              <a:buFont typeface="Source Sans Pro"/>
              <a:buChar char="⇾"/>
            </a:pPr>
            <a:r>
              <a:rPr lang="no-NO" sz="1800" b="1">
                <a:solidFill>
                  <a:srgbClr val="0E0E0E"/>
                </a:solidFill>
                <a:latin typeface="Source Sans Pro"/>
                <a:ea typeface="Source Sans Pro"/>
                <a:cs typeface="Source Sans Pro"/>
                <a:sym typeface="Source Sans Pro"/>
              </a:rPr>
              <a:t>Levanger trenger møteplasser for unge med et kvalitetsmessig godt aktivitetstilbud og voksen tilstedeværelse. Mange barn og unge er i risikosonen for utenforskap.</a:t>
            </a:r>
            <a:endParaRPr sz="1800" b="1">
              <a:solidFill>
                <a:srgbClr val="0E0E0E"/>
              </a:solidFill>
              <a:latin typeface="Source Sans Pro"/>
              <a:ea typeface="Source Sans Pro"/>
              <a:cs typeface="Source Sans Pro"/>
              <a:sym typeface="Source Sans Pro"/>
            </a:endParaRPr>
          </a:p>
          <a:p>
            <a:pPr marL="457200" lvl="0" indent="-361950" algn="l" rtl="0">
              <a:spcBef>
                <a:spcPts val="0"/>
              </a:spcBef>
              <a:spcAft>
                <a:spcPts val="0"/>
              </a:spcAft>
              <a:buClr>
                <a:srgbClr val="0E0E0E"/>
              </a:buClr>
              <a:buSzPts val="2100"/>
              <a:buFont typeface="Source Sans Pro"/>
              <a:buChar char="●"/>
            </a:pPr>
            <a:r>
              <a:rPr lang="no-NO" sz="2100">
                <a:solidFill>
                  <a:srgbClr val="0E0E0E"/>
                </a:solidFill>
                <a:latin typeface="Source Sans Pro"/>
                <a:ea typeface="Source Sans Pro"/>
                <a:cs typeface="Source Sans Pro"/>
                <a:sym typeface="Source Sans Pro"/>
              </a:rPr>
              <a:t>Levanger kommune: Vedtak av forebyggingsplan</a:t>
            </a:r>
            <a:endParaRPr sz="2100">
              <a:solidFill>
                <a:srgbClr val="0E0E0E"/>
              </a:solidFill>
              <a:latin typeface="Source Sans Pro"/>
              <a:ea typeface="Source Sans Pro"/>
              <a:cs typeface="Source Sans Pro"/>
              <a:sym typeface="Source Sans Pro"/>
            </a:endParaRPr>
          </a:p>
          <a:p>
            <a:pPr marL="457200" lvl="0" indent="-361950" algn="l" rtl="0">
              <a:spcBef>
                <a:spcPts val="0"/>
              </a:spcBef>
              <a:spcAft>
                <a:spcPts val="0"/>
              </a:spcAft>
              <a:buClr>
                <a:srgbClr val="0E0E0E"/>
              </a:buClr>
              <a:buSzPts val="2100"/>
              <a:buFont typeface="Source Sans Pro"/>
              <a:buChar char="●"/>
            </a:pPr>
            <a:r>
              <a:rPr lang="no-NO" sz="2100">
                <a:solidFill>
                  <a:srgbClr val="0E0E0E"/>
                </a:solidFill>
                <a:latin typeface="Source Sans Pro"/>
                <a:ea typeface="Source Sans Pro"/>
                <a:cs typeface="Source Sans Pro"/>
                <a:sym typeface="Source Sans Pro"/>
              </a:rPr>
              <a:t>Mai 2023: Levanger fotballklubb koblet seg på samarbeidet</a:t>
            </a:r>
            <a:endParaRPr sz="2100">
              <a:solidFill>
                <a:srgbClr val="0E0E0E"/>
              </a:solidFill>
              <a:latin typeface="Source Sans Pro"/>
              <a:ea typeface="Source Sans Pro"/>
              <a:cs typeface="Source Sans Pro"/>
              <a:sym typeface="Source Sans Pro"/>
            </a:endParaRPr>
          </a:p>
          <a:p>
            <a:pPr marL="457200" lvl="0" indent="-361950" algn="l" rtl="0">
              <a:spcBef>
                <a:spcPts val="0"/>
              </a:spcBef>
              <a:spcAft>
                <a:spcPts val="0"/>
              </a:spcAft>
              <a:buClr>
                <a:srgbClr val="0E0E0E"/>
              </a:buClr>
              <a:buSzPts val="2100"/>
              <a:buFont typeface="Source Sans Pro"/>
              <a:buChar char="●"/>
            </a:pPr>
            <a:r>
              <a:rPr lang="no-NO" sz="2100">
                <a:solidFill>
                  <a:srgbClr val="0E0E0E"/>
                </a:solidFill>
                <a:latin typeface="Source Sans Pro"/>
                <a:ea typeface="Source Sans Pro"/>
                <a:cs typeface="Source Sans Pro"/>
                <a:sym typeface="Source Sans Pro"/>
              </a:rPr>
              <a:t>Oktober 2023: Intensjonsavtale LFK, Kirkens Bymisjon og KFUK-KFUM</a:t>
            </a:r>
            <a:endParaRPr sz="2100">
              <a:solidFill>
                <a:srgbClr val="0E0E0E"/>
              </a:solidFill>
              <a:latin typeface="Source Sans Pro"/>
              <a:ea typeface="Source Sans Pro"/>
              <a:cs typeface="Source Sans Pro"/>
              <a:sym typeface="Source Sans Pro"/>
            </a:endParaRPr>
          </a:p>
          <a:p>
            <a:pPr marL="457200" lvl="0" indent="-361950" algn="l" rtl="0">
              <a:spcBef>
                <a:spcPts val="0"/>
              </a:spcBef>
              <a:spcAft>
                <a:spcPts val="0"/>
              </a:spcAft>
              <a:buClr>
                <a:srgbClr val="0E0E0E"/>
              </a:buClr>
              <a:buSzPts val="2100"/>
              <a:buFont typeface="Source Sans Pro"/>
              <a:buChar char="●"/>
            </a:pPr>
            <a:r>
              <a:rPr lang="no-NO" sz="2100">
                <a:solidFill>
                  <a:srgbClr val="0E0E0E"/>
                </a:solidFill>
                <a:latin typeface="Source Sans Pro"/>
                <a:ea typeface="Source Sans Pro"/>
                <a:cs typeface="Source Sans Pro"/>
                <a:sym typeface="Source Sans Pro"/>
              </a:rPr>
              <a:t>Høst 2023: Møter med Levanger kommune, både administrativt og politisk</a:t>
            </a:r>
            <a:endParaRPr sz="2100">
              <a:solidFill>
                <a:srgbClr val="0E0E0E"/>
              </a:solidFill>
              <a:latin typeface="Source Sans Pro"/>
              <a:ea typeface="Source Sans Pro"/>
              <a:cs typeface="Source Sans Pro"/>
              <a:sym typeface="Source Sans Pro"/>
            </a:endParaRPr>
          </a:p>
          <a:p>
            <a:pPr marL="457200" lvl="0" indent="-361950" algn="l" rtl="0">
              <a:spcBef>
                <a:spcPts val="0"/>
              </a:spcBef>
              <a:spcAft>
                <a:spcPts val="0"/>
              </a:spcAft>
              <a:buClr>
                <a:srgbClr val="0E0E0E"/>
              </a:buClr>
              <a:buSzPts val="2100"/>
              <a:buFont typeface="Source Sans Pro"/>
              <a:buChar char="●"/>
            </a:pPr>
            <a:r>
              <a:rPr lang="no-NO" sz="2100">
                <a:solidFill>
                  <a:srgbClr val="0E0E0E"/>
                </a:solidFill>
                <a:latin typeface="Source Sans Pro"/>
                <a:ea typeface="Source Sans Pro"/>
                <a:cs typeface="Source Sans Pro"/>
                <a:sym typeface="Source Sans Pro"/>
              </a:rPr>
              <a:t>Høst 2023: Søknader til Gjensidigestiftelsen (innvilget) og Bufdir (1. prioritet kommune)</a:t>
            </a:r>
            <a:endParaRPr sz="2100">
              <a:solidFill>
                <a:srgbClr val="0E0E0E"/>
              </a:solidFill>
              <a:latin typeface="Source Sans Pro"/>
              <a:ea typeface="Source Sans Pro"/>
              <a:cs typeface="Source Sans Pro"/>
              <a:sym typeface="Source Sans Pro"/>
            </a:endParaRPr>
          </a:p>
          <a:p>
            <a:pPr marL="457200" lvl="0" indent="-361950" algn="l" rtl="0">
              <a:spcBef>
                <a:spcPts val="0"/>
              </a:spcBef>
              <a:spcAft>
                <a:spcPts val="0"/>
              </a:spcAft>
              <a:buClr>
                <a:srgbClr val="0E0E0E"/>
              </a:buClr>
              <a:buSzPts val="2100"/>
              <a:buFont typeface="Source Sans Pro"/>
              <a:buChar char="●"/>
            </a:pPr>
            <a:r>
              <a:rPr lang="no-NO" sz="2100">
                <a:solidFill>
                  <a:srgbClr val="0E0E0E"/>
                </a:solidFill>
                <a:latin typeface="Source Sans Pro"/>
                <a:ea typeface="Source Sans Pro"/>
                <a:cs typeface="Source Sans Pro"/>
                <a:sym typeface="Source Sans Pro"/>
              </a:rPr>
              <a:t>Arbeidsgruppe fra januar 2024: LFK, Kirkens Bymisjon, KFUK-KFUM og Levanger kommune</a:t>
            </a:r>
            <a:endParaRPr sz="2100">
              <a:solidFill>
                <a:srgbClr val="0E0E0E"/>
              </a:solidFill>
              <a:latin typeface="Source Sans Pro"/>
              <a:ea typeface="Source Sans Pro"/>
              <a:cs typeface="Source Sans Pro"/>
              <a:sym typeface="Source Sans Pro"/>
            </a:endParaRPr>
          </a:p>
          <a:p>
            <a:pPr marL="457200" lvl="0" indent="-361950" algn="l" rtl="0">
              <a:spcBef>
                <a:spcPts val="0"/>
              </a:spcBef>
              <a:spcAft>
                <a:spcPts val="0"/>
              </a:spcAft>
              <a:buClr>
                <a:srgbClr val="0E0E0E"/>
              </a:buClr>
              <a:buSzPts val="2100"/>
              <a:buFont typeface="Source Sans Pro"/>
              <a:buChar char="●"/>
            </a:pPr>
            <a:r>
              <a:rPr lang="no-NO" sz="2100">
                <a:solidFill>
                  <a:srgbClr val="0E0E0E"/>
                </a:solidFill>
                <a:latin typeface="Source Sans Pro"/>
                <a:ea typeface="Source Sans Pro"/>
                <a:cs typeface="Source Sans Pro"/>
                <a:sym typeface="Source Sans Pro"/>
              </a:rPr>
              <a:t>Januar 2024: NAV Levanger valgt ut til nasjonal søknadsprosess med frist 12. april: </a:t>
            </a:r>
            <a:endParaRPr sz="2100">
              <a:solidFill>
                <a:srgbClr val="0E0E0E"/>
              </a:solidFill>
              <a:latin typeface="Source Sans Pro"/>
              <a:ea typeface="Source Sans Pro"/>
              <a:cs typeface="Source Sans Pro"/>
              <a:sym typeface="Source Sans Pro"/>
            </a:endParaRPr>
          </a:p>
          <a:p>
            <a:pPr marL="914400" lvl="1" indent="-349250" algn="l" rtl="0">
              <a:spcBef>
                <a:spcPts val="0"/>
              </a:spcBef>
              <a:spcAft>
                <a:spcPts val="0"/>
              </a:spcAft>
              <a:buClr>
                <a:schemeClr val="dk1"/>
              </a:buClr>
              <a:buSzPts val="1900"/>
              <a:buFont typeface="Source Sans Pro"/>
              <a:buChar char="⇾"/>
            </a:pPr>
            <a:r>
              <a:rPr lang="no-NO" sz="1800" b="1">
                <a:solidFill>
                  <a:srgbClr val="0E0E0E"/>
                </a:solidFill>
                <a:latin typeface="Source Sans Pro"/>
                <a:ea typeface="Source Sans Pro"/>
                <a:cs typeface="Source Sans Pro"/>
                <a:sym typeface="Source Sans Pro"/>
              </a:rPr>
              <a:t>Åpen møteplass / FH Levanger valgt som prosjektet det søkes for</a:t>
            </a:r>
            <a:endParaRPr sz="1800" b="1">
              <a:solidFill>
                <a:srgbClr val="0E0E0E"/>
              </a:solidFill>
              <a:latin typeface="Source Sans Pro"/>
              <a:ea typeface="Source Sans Pro"/>
              <a:cs typeface="Source Sans Pro"/>
              <a:sym typeface="Source Sans Pro"/>
            </a:endParaRPr>
          </a:p>
          <a:p>
            <a:pPr marL="457200" lvl="0" indent="-361950" algn="l" rtl="0">
              <a:spcBef>
                <a:spcPts val="0"/>
              </a:spcBef>
              <a:spcAft>
                <a:spcPts val="0"/>
              </a:spcAft>
              <a:buClr>
                <a:srgbClr val="0E0E0E"/>
              </a:buClr>
              <a:buSzPts val="2100"/>
              <a:buFont typeface="Source Sans Pro"/>
              <a:buChar char="●"/>
            </a:pPr>
            <a:r>
              <a:rPr lang="no-NO" sz="2100">
                <a:solidFill>
                  <a:srgbClr val="0E0E0E"/>
                </a:solidFill>
                <a:latin typeface="Source Sans Pro"/>
                <a:ea typeface="Source Sans Pro"/>
                <a:cs typeface="Source Sans Pro"/>
                <a:sym typeface="Source Sans Pro"/>
              </a:rPr>
              <a:t>Hva blir de neste trinnene? Samarbeids-/Partnerskapsavtale, medvirkningsprosesser med de unge, finansiering på plass, pilotering åpen møteplass/aktiviteter</a:t>
            </a:r>
            <a:endParaRPr sz="2100">
              <a:solidFill>
                <a:srgbClr val="0E0E0E"/>
              </a:solidFill>
              <a:latin typeface="Source Sans Pro"/>
              <a:ea typeface="Source Sans Pro"/>
              <a:cs typeface="Source Sans Pro"/>
              <a:sym typeface="Source Sans Pro"/>
            </a:endParaRPr>
          </a:p>
          <a:p>
            <a:pPr marL="0" lvl="0" indent="0" algn="l" rtl="0">
              <a:spcBef>
                <a:spcPts val="0"/>
              </a:spcBef>
              <a:spcAft>
                <a:spcPts val="0"/>
              </a:spcAft>
              <a:buNone/>
            </a:pPr>
            <a:endParaRPr sz="2100">
              <a:latin typeface="Source Sans Pro"/>
              <a:ea typeface="Source Sans Pro"/>
              <a:cs typeface="Source Sans Pro"/>
              <a:sym typeface="Source Sans Pro"/>
            </a:endParaRPr>
          </a:p>
        </p:txBody>
      </p:sp>
      <p:pic>
        <p:nvPicPr>
          <p:cNvPr id="255" name="Google Shape;255;g2c4e08b5802_0_164"/>
          <p:cNvPicPr preferRelativeResize="0"/>
          <p:nvPr/>
        </p:nvPicPr>
        <p:blipFill rotWithShape="1">
          <a:blip r:embed="rId3">
            <a:alphaModFix/>
          </a:blip>
          <a:srcRect/>
          <a:stretch/>
        </p:blipFill>
        <p:spPr>
          <a:xfrm>
            <a:off x="10327176" y="6167525"/>
            <a:ext cx="1838900" cy="690475"/>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EC5737"/>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EC5737"/>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954</Words>
  <Application>Microsoft Macintosh PowerPoint</Application>
  <PresentationFormat>Widescreen</PresentationFormat>
  <Paragraphs>112</Paragraphs>
  <Slides>12</Slides>
  <Notes>12</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12</vt:i4>
      </vt:variant>
    </vt:vector>
  </HeadingPairs>
  <TitlesOfParts>
    <vt:vector size="19" baseType="lpstr">
      <vt:lpstr>Calibri</vt:lpstr>
      <vt:lpstr>Bebas Neue</vt:lpstr>
      <vt:lpstr>Arial</vt:lpstr>
      <vt:lpstr>Source Sans Pro</vt:lpstr>
      <vt:lpstr>Office-tema</vt:lpstr>
      <vt:lpstr>Simple Light</vt:lpstr>
      <vt:lpstr>Simple Light</vt:lpstr>
      <vt:lpstr>PowerPoint-presentasjon</vt:lpstr>
      <vt:lpstr>Innherred  13. mai 2023</vt:lpstr>
      <vt:lpstr>PowerPoint-presentasjon</vt:lpstr>
      <vt:lpstr>PowerPoint-presentasjon</vt:lpstr>
      <vt:lpstr>Forandringshuset har et bredt tilbud av fritidsaktiviteter som bygger på unges interesser. Hos oss kan du treffe nye venner på våre åpne møteplasser, danse, drive med gaming, lage musikk eller gjøre artige ting i feriene. Ungdomsstyrte og frivilligdrevne aktiviteter, koordinert og fulgt opp av ansatte.   </vt:lpstr>
      <vt:lpstr>I Forandringshuset tilbyr vi fellesskap og støtte til alle unge. Vi har nettverksgrupper for jenter, ikke-binære, gutter, kurs og inkluderingsprosjekter.  Hos oss finner du mange ulike sosiale prosjekt og ulike måter å bygge og utvikle ditt samfunnsengasjement lokalt og globalt. </vt:lpstr>
      <vt:lpstr>I Forandringshuset tar vi utgangspunkt i unges drivkraft og ressurser og senker terskelen til arbeidsmarkedet. Det kan handle om ledertrening, hjelp til å skrive CV til din første jobb, få din første jobb i Ungdomscrewet i Forandringshuset eller få støtte til å starte og drive ditt eget prosjekt.  </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Øivind Mehl Landmark</dc:creator>
  <cp:lastModifiedBy>gunnarwinther67@gmail.com</cp:lastModifiedBy>
  <cp:revision>1</cp:revision>
  <dcterms:created xsi:type="dcterms:W3CDTF">2020-01-28T08:11:03Z</dcterms:created>
  <dcterms:modified xsi:type="dcterms:W3CDTF">2024-03-21T12:21:23Z</dcterms:modified>
</cp:coreProperties>
</file>